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128622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242048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7999AD-9D76-4505-A59E-EF843CEF5EC7}" type="slidenum">
              <a:rPr lang="lv-LV" smtClean="0"/>
              <a:t>‹#›</a:t>
            </a:fld>
            <a:endParaRPr lang="lv-LV"/>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4358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328743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7999AD-9D76-4505-A59E-EF843CEF5EC7}" type="slidenum">
              <a:rPr lang="lv-LV" smtClean="0"/>
              <a:t>‹#›</a:t>
            </a:fld>
            <a:endParaRPr lang="lv-LV"/>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4795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2030131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2294606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99978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45029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D292D6-D0F6-4F34-8917-9E8D99A32FA9}" type="datetimeFigureOut">
              <a:rPr lang="lv-LV" smtClean="0"/>
              <a:t>27.01.2020</a:t>
            </a:fld>
            <a:endParaRPr lang="lv-LV"/>
          </a:p>
        </p:txBody>
      </p:sp>
      <p:sp>
        <p:nvSpPr>
          <p:cNvPr id="5" name="Footer Placeholder 4"/>
          <p:cNvSpPr>
            <a:spLocks noGrp="1"/>
          </p:cNvSpPr>
          <p:nvPr>
            <p:ph type="ftr" sz="quarter" idx="11"/>
          </p:nvPr>
        </p:nvSpPr>
        <p:spPr/>
        <p:txBody>
          <a:bodyPr/>
          <a:lstStyle/>
          <a:p>
            <a:endParaRPr lang="lv-LV"/>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262958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261126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D292D6-D0F6-4F34-8917-9E8D99A32FA9}" type="datetimeFigureOut">
              <a:rPr lang="lv-LV" smtClean="0"/>
              <a:t>27.01.2020</a:t>
            </a:fld>
            <a:endParaRPr lang="lv-LV"/>
          </a:p>
        </p:txBody>
      </p:sp>
      <p:sp>
        <p:nvSpPr>
          <p:cNvPr id="8" name="Footer Placeholder 7"/>
          <p:cNvSpPr>
            <a:spLocks noGrp="1"/>
          </p:cNvSpPr>
          <p:nvPr>
            <p:ph type="ftr" sz="quarter" idx="11"/>
          </p:nvPr>
        </p:nvSpPr>
        <p:spPr/>
        <p:txBody>
          <a:bodyPr/>
          <a:lstStyle/>
          <a:p>
            <a:endParaRPr lang="lv-LV"/>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148435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D292D6-D0F6-4F34-8917-9E8D99A32FA9}" type="datetimeFigureOut">
              <a:rPr lang="lv-LV" smtClean="0"/>
              <a:t>27.01.2020</a:t>
            </a:fld>
            <a:endParaRPr lang="lv-LV"/>
          </a:p>
        </p:txBody>
      </p:sp>
      <p:sp>
        <p:nvSpPr>
          <p:cNvPr id="4" name="Footer Placeholder 3"/>
          <p:cNvSpPr>
            <a:spLocks noGrp="1"/>
          </p:cNvSpPr>
          <p:nvPr>
            <p:ph type="ftr" sz="quarter" idx="11"/>
          </p:nvPr>
        </p:nvSpPr>
        <p:spPr/>
        <p:txBody>
          <a:bodyPr/>
          <a:lstStyle/>
          <a:p>
            <a:endParaRPr lang="lv-LV"/>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90105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292D6-D0F6-4F34-8917-9E8D99A32FA9}" type="datetimeFigureOut">
              <a:rPr lang="lv-LV" smtClean="0"/>
              <a:t>27.01.2020</a:t>
            </a:fld>
            <a:endParaRPr lang="lv-LV"/>
          </a:p>
        </p:txBody>
      </p:sp>
      <p:sp>
        <p:nvSpPr>
          <p:cNvPr id="3" name="Footer Placeholder 2"/>
          <p:cNvSpPr>
            <a:spLocks noGrp="1"/>
          </p:cNvSpPr>
          <p:nvPr>
            <p:ph type="ftr" sz="quarter" idx="11"/>
          </p:nvPr>
        </p:nvSpPr>
        <p:spPr/>
        <p:txBody>
          <a:bodyPr/>
          <a:lstStyle/>
          <a:p>
            <a:endParaRPr lang="lv-LV"/>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413114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29298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D292D6-D0F6-4F34-8917-9E8D99A32FA9}" type="datetimeFigureOut">
              <a:rPr lang="lv-LV" smtClean="0"/>
              <a:t>27.01.2020</a:t>
            </a:fld>
            <a:endParaRPr lang="lv-LV"/>
          </a:p>
        </p:txBody>
      </p:sp>
      <p:sp>
        <p:nvSpPr>
          <p:cNvPr id="6" name="Footer Placeholder 5"/>
          <p:cNvSpPr>
            <a:spLocks noGrp="1"/>
          </p:cNvSpPr>
          <p:nvPr>
            <p:ph type="ftr" sz="quarter" idx="11"/>
          </p:nvPr>
        </p:nvSpPr>
        <p:spPr/>
        <p:txBody>
          <a:bodyPr/>
          <a:lstStyle/>
          <a:p>
            <a:endParaRPr lang="lv-LV"/>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7999AD-9D76-4505-A59E-EF843CEF5EC7}" type="slidenum">
              <a:rPr lang="lv-LV" smtClean="0"/>
              <a:t>‹#›</a:t>
            </a:fld>
            <a:endParaRPr lang="lv-LV"/>
          </a:p>
        </p:txBody>
      </p:sp>
    </p:spTree>
    <p:extLst>
      <p:ext uri="{BB962C8B-B14F-4D97-AF65-F5344CB8AC3E}">
        <p14:creationId xmlns:p14="http://schemas.microsoft.com/office/powerpoint/2010/main" val="305130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D292D6-D0F6-4F34-8917-9E8D99A32FA9}" type="datetimeFigureOut">
              <a:rPr lang="lv-LV" smtClean="0"/>
              <a:t>27.01.2020</a:t>
            </a:fld>
            <a:endParaRPr lang="lv-LV"/>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7999AD-9D76-4505-A59E-EF843CEF5EC7}" type="slidenum">
              <a:rPr lang="lv-LV" smtClean="0"/>
              <a:t>‹#›</a:t>
            </a:fld>
            <a:endParaRPr lang="lv-LV"/>
          </a:p>
        </p:txBody>
      </p:sp>
    </p:spTree>
    <p:extLst>
      <p:ext uri="{BB962C8B-B14F-4D97-AF65-F5344CB8AC3E}">
        <p14:creationId xmlns:p14="http://schemas.microsoft.com/office/powerpoint/2010/main" val="1140200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1" y="990600"/>
            <a:ext cx="8915399" cy="2262781"/>
          </a:xfrm>
        </p:spPr>
        <p:txBody>
          <a:bodyPr>
            <a:noAutofit/>
          </a:bodyPr>
          <a:lstStyle/>
          <a:p>
            <a:r>
              <a:rPr lang="lv-LV" sz="7200" dirty="0">
                <a:latin typeface="Bahnschrift SemiBold" panose="020B0502040204020203" pitchFamily="34" charset="0"/>
              </a:rPr>
              <a:t>Kaunatas pagasta p</a:t>
            </a:r>
            <a:r>
              <a:rPr lang="lv-LV" sz="7200" b="1" dirty="0">
                <a:latin typeface="Bahnschrift SemiBold" panose="020B0502040204020203" pitchFamily="34" charset="0"/>
              </a:rPr>
              <a:t>ā</a:t>
            </a:r>
            <a:r>
              <a:rPr lang="lv-LV" sz="7200" dirty="0">
                <a:latin typeface="Bahnschrift SemiBold" panose="020B0502040204020203" pitchFamily="34" charset="0"/>
              </a:rPr>
              <a:t>rvalde</a:t>
            </a:r>
          </a:p>
        </p:txBody>
      </p:sp>
      <p:sp>
        <p:nvSpPr>
          <p:cNvPr id="3" name="Subtitle 2"/>
          <p:cNvSpPr>
            <a:spLocks noGrp="1"/>
          </p:cNvSpPr>
          <p:nvPr>
            <p:ph type="subTitle" idx="1"/>
          </p:nvPr>
        </p:nvSpPr>
        <p:spPr>
          <a:xfrm>
            <a:off x="2030413" y="4218579"/>
            <a:ext cx="8915399" cy="1126283"/>
          </a:xfrm>
        </p:spPr>
        <p:txBody>
          <a:bodyPr>
            <a:normAutofit/>
          </a:bodyPr>
          <a:lstStyle/>
          <a:p>
            <a:r>
              <a:rPr lang="lv-LV" sz="6000" dirty="0">
                <a:latin typeface="French Script MT" panose="03020402040607040605" pitchFamily="66" charset="0"/>
              </a:rPr>
              <a:t>2020.gads</a:t>
            </a:r>
          </a:p>
        </p:txBody>
      </p:sp>
    </p:spTree>
    <p:extLst>
      <p:ext uri="{BB962C8B-B14F-4D97-AF65-F5344CB8AC3E}">
        <p14:creationId xmlns:p14="http://schemas.microsoft.com/office/powerpoint/2010/main" val="59708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525" y="293910"/>
            <a:ext cx="8911687" cy="1280890"/>
          </a:xfrm>
        </p:spPr>
        <p:txBody>
          <a:bodyPr/>
          <a:lstStyle/>
          <a:p>
            <a:r>
              <a:rPr lang="lv-LV" b="1" dirty="0"/>
              <a:t>1.IEŅĒMUMI 2019.g., plāns 2020.g.</a:t>
            </a:r>
            <a:br>
              <a:rPr lang="lv-LV" dirty="0"/>
            </a:br>
            <a:endParaRPr 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3466391"/>
              </p:ext>
            </p:extLst>
          </p:nvPr>
        </p:nvGraphicFramePr>
        <p:xfrm>
          <a:off x="1843624" y="934355"/>
          <a:ext cx="9357777" cy="5714999"/>
        </p:xfrm>
        <a:graphic>
          <a:graphicData uri="http://schemas.openxmlformats.org/drawingml/2006/table">
            <a:tbl>
              <a:tblPr firstRow="1" firstCol="1" bandRow="1">
                <a:tableStyleId>{5C22544A-7EE6-4342-B048-85BDC9FD1C3A}</a:tableStyleId>
              </a:tblPr>
              <a:tblGrid>
                <a:gridCol w="4589327">
                  <a:extLst>
                    <a:ext uri="{9D8B030D-6E8A-4147-A177-3AD203B41FA5}">
                      <a16:colId xmlns:a16="http://schemas.microsoft.com/office/drawing/2014/main" val="20000"/>
                    </a:ext>
                  </a:extLst>
                </a:gridCol>
                <a:gridCol w="1718845">
                  <a:extLst>
                    <a:ext uri="{9D8B030D-6E8A-4147-A177-3AD203B41FA5}">
                      <a16:colId xmlns:a16="http://schemas.microsoft.com/office/drawing/2014/main" val="20001"/>
                    </a:ext>
                  </a:extLst>
                </a:gridCol>
                <a:gridCol w="229768">
                  <a:extLst>
                    <a:ext uri="{9D8B030D-6E8A-4147-A177-3AD203B41FA5}">
                      <a16:colId xmlns:a16="http://schemas.microsoft.com/office/drawing/2014/main" val="20002"/>
                    </a:ext>
                  </a:extLst>
                </a:gridCol>
                <a:gridCol w="1398777">
                  <a:extLst>
                    <a:ext uri="{9D8B030D-6E8A-4147-A177-3AD203B41FA5}">
                      <a16:colId xmlns:a16="http://schemas.microsoft.com/office/drawing/2014/main" val="20003"/>
                    </a:ext>
                  </a:extLst>
                </a:gridCol>
                <a:gridCol w="1421060">
                  <a:extLst>
                    <a:ext uri="{9D8B030D-6E8A-4147-A177-3AD203B41FA5}">
                      <a16:colId xmlns:a16="http://schemas.microsoft.com/office/drawing/2014/main" val="20004"/>
                    </a:ext>
                  </a:extLst>
                </a:gridCol>
              </a:tblGrid>
              <a:tr h="1452285">
                <a:tc>
                  <a:txBody>
                    <a:bodyPr/>
                    <a:lstStyle/>
                    <a:p>
                      <a:pPr algn="just">
                        <a:lnSpc>
                          <a:spcPct val="107000"/>
                        </a:lnSpc>
                        <a:spcAft>
                          <a:spcPts val="0"/>
                        </a:spcAft>
                      </a:pPr>
                      <a:r>
                        <a:rPr lang="lv-LV" sz="1600" dirty="0">
                          <a:effectLst/>
                        </a:rPr>
                        <a:t>Ieņēmumu veids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Faktiskā izpilde,</a:t>
                      </a:r>
                    </a:p>
                    <a:p>
                      <a:pPr algn="just">
                        <a:lnSpc>
                          <a:spcPct val="107000"/>
                        </a:lnSpc>
                        <a:spcAft>
                          <a:spcPts val="0"/>
                        </a:spcAft>
                      </a:pPr>
                      <a:r>
                        <a:rPr lang="lv-LV" sz="1600">
                          <a:effectLst/>
                        </a:rPr>
                        <a:t> EUR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 no kopējiem ieņēmumiem</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a:effectLst/>
                        </a:rPr>
                        <a:t>Plāns 2020.g., EUR</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48976">
                <a:tc>
                  <a:txBody>
                    <a:bodyPr/>
                    <a:lstStyle/>
                    <a:p>
                      <a:pPr algn="just">
                        <a:lnSpc>
                          <a:spcPct val="107000"/>
                        </a:lnSpc>
                        <a:spcAft>
                          <a:spcPts val="0"/>
                        </a:spcAft>
                      </a:pPr>
                      <a:r>
                        <a:rPr lang="lv-LV" sz="1600" dirty="0">
                          <a:effectLst/>
                        </a:rPr>
                        <a:t>Valsts budžeta </a:t>
                      </a:r>
                      <a:r>
                        <a:rPr lang="lv-LV" sz="1600" dirty="0" err="1">
                          <a:effectLst/>
                        </a:rPr>
                        <a:t>transferts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17 344</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1.92</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a:effectLst/>
                        </a:rPr>
                        <a:t>34 137</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48976">
                <a:tc>
                  <a:txBody>
                    <a:bodyPr/>
                    <a:lstStyle/>
                    <a:p>
                      <a:pPr algn="just">
                        <a:lnSpc>
                          <a:spcPct val="107000"/>
                        </a:lnSpc>
                        <a:spcAft>
                          <a:spcPts val="0"/>
                        </a:spcAft>
                      </a:pPr>
                      <a:r>
                        <a:rPr lang="lv-LV" sz="1600" dirty="0">
                          <a:effectLst/>
                        </a:rPr>
                        <a:t>Pašvaldības budžeta </a:t>
                      </a:r>
                      <a:r>
                        <a:rPr lang="lv-LV" sz="1600" dirty="0" err="1">
                          <a:effectLst/>
                        </a:rPr>
                        <a:t>transferts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742 798</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82.31</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a:effectLst/>
                        </a:rPr>
                        <a:t>740 948</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452285">
                <a:tc>
                  <a:txBody>
                    <a:bodyPr/>
                    <a:lstStyle/>
                    <a:p>
                      <a:pPr algn="just">
                        <a:lnSpc>
                          <a:spcPct val="107000"/>
                        </a:lnSpc>
                        <a:spcAft>
                          <a:spcPts val="0"/>
                        </a:spcAft>
                      </a:pPr>
                      <a:r>
                        <a:rPr lang="lv-LV" sz="1600" dirty="0" err="1">
                          <a:effectLst/>
                        </a:rPr>
                        <a:t>Nenodokļu</a:t>
                      </a:r>
                      <a:r>
                        <a:rPr lang="lv-LV" sz="1600" dirty="0">
                          <a:effectLst/>
                        </a:rPr>
                        <a:t> ieņēmumi (% par kontu atlikumiem, valsts un pašvaldības nodevas, no kustamā īpašuma un mantas realizācijas)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dirty="0">
                          <a:effectLst/>
                        </a:rPr>
                        <a:t>25 582</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2.83</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a:effectLst/>
                        </a:rPr>
                        <a:t>17 728</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716573">
                <a:tc>
                  <a:txBody>
                    <a:bodyPr/>
                    <a:lstStyle/>
                    <a:p>
                      <a:pPr algn="just">
                        <a:lnSpc>
                          <a:spcPct val="107000"/>
                        </a:lnSpc>
                        <a:spcAft>
                          <a:spcPts val="0"/>
                        </a:spcAft>
                      </a:pPr>
                      <a:r>
                        <a:rPr lang="lv-LV" sz="1600">
                          <a:effectLst/>
                        </a:rPr>
                        <a:t>Maksas pakalpojumi, nomas maksa, īres un apsaimniekošanas maksa</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dirty="0">
                          <a:effectLst/>
                        </a:rPr>
                        <a:t>103 288</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dirty="0">
                          <a:effectLst/>
                        </a:rPr>
                        <a:t>11.46</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94 460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48976">
                <a:tc>
                  <a:txBody>
                    <a:bodyPr/>
                    <a:lstStyle/>
                    <a:p>
                      <a:pPr algn="just">
                        <a:lnSpc>
                          <a:spcPct val="107000"/>
                        </a:lnSpc>
                        <a:spcAft>
                          <a:spcPts val="0"/>
                        </a:spcAft>
                      </a:pPr>
                      <a:r>
                        <a:rPr lang="lv-LV" sz="1600">
                          <a:effectLst/>
                        </a:rPr>
                        <a:t>Aizņēmums VK</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dirty="0">
                          <a:effectLst/>
                        </a:rPr>
                        <a:t> </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48976">
                <a:tc>
                  <a:txBody>
                    <a:bodyPr/>
                    <a:lstStyle/>
                    <a:p>
                      <a:pPr algn="r">
                        <a:lnSpc>
                          <a:spcPct val="107000"/>
                        </a:lnSpc>
                        <a:spcAft>
                          <a:spcPts val="0"/>
                        </a:spcAft>
                      </a:pPr>
                      <a:r>
                        <a:rPr lang="lv-LV" sz="1600">
                          <a:effectLst/>
                        </a:rPr>
                        <a:t>KOPĀ</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889 012</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dirty="0">
                          <a:effectLst/>
                        </a:rPr>
                        <a:t> </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887 273</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48976">
                <a:tc>
                  <a:txBody>
                    <a:bodyPr/>
                    <a:lstStyle/>
                    <a:p>
                      <a:pPr>
                        <a:lnSpc>
                          <a:spcPct val="107000"/>
                        </a:lnSpc>
                        <a:spcAft>
                          <a:spcPts val="0"/>
                        </a:spcAft>
                      </a:pPr>
                      <a:r>
                        <a:rPr lang="lv-LV" sz="1600">
                          <a:effectLst/>
                        </a:rPr>
                        <a:t>Naudas atlikums gada sākumā</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13 391</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dirty="0">
                          <a:effectLst/>
                        </a:rPr>
                        <a:t>1.48</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a:effectLst/>
                        </a:rPr>
                        <a:t>51 320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48976">
                <a:tc>
                  <a:txBody>
                    <a:bodyPr/>
                    <a:lstStyle/>
                    <a:p>
                      <a:pPr algn="r">
                        <a:lnSpc>
                          <a:spcPct val="107000"/>
                        </a:lnSpc>
                        <a:spcAft>
                          <a:spcPts val="0"/>
                        </a:spcAft>
                      </a:pPr>
                      <a:r>
                        <a:rPr lang="lv-LV" sz="1600">
                          <a:effectLst/>
                        </a:rPr>
                        <a:t>PAVISAM KOPĀ</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07000"/>
                        </a:lnSpc>
                        <a:spcAft>
                          <a:spcPts val="0"/>
                        </a:spcAft>
                      </a:pPr>
                      <a:r>
                        <a:rPr lang="lv-LV" sz="1600">
                          <a:effectLst/>
                        </a:rPr>
                        <a:t>902403</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lnSpc>
                          <a:spcPct val="107000"/>
                        </a:lnSpc>
                        <a:spcAft>
                          <a:spcPts val="0"/>
                        </a:spcAft>
                      </a:pPr>
                      <a:r>
                        <a:rPr lang="lv-LV" sz="1600" dirty="0">
                          <a:effectLst/>
                        </a:rPr>
                        <a:t>100</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600" dirty="0">
                          <a:effectLst/>
                        </a:rPr>
                        <a:t>938 593</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19871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2200" y="317500"/>
            <a:ext cx="9167812" cy="5060322"/>
          </a:xfrm>
        </p:spPr>
        <p:txBody>
          <a:bodyPr>
            <a:noAutofit/>
          </a:bodyPr>
          <a:lstStyle/>
          <a:p>
            <a:r>
              <a:rPr lang="lv-LV" sz="3200" dirty="0"/>
              <a:t>Naudas atlikums uz 2020.1. janvāri sastāda 88 261  tai skaitā:  Apsaimniekošanas naudas uzkrājums 6 086 EUR, ERASMUS projekta līdzekļi – 11 478 EUR, speciālā budžeta autoceļu fonda līdzekļi (</a:t>
            </a:r>
            <a:r>
              <a:rPr lang="lv-LV" sz="3200" dirty="0" err="1"/>
              <a:t>pārceltieno</a:t>
            </a:r>
            <a:r>
              <a:rPr lang="lv-LV" sz="3200" dirty="0"/>
              <a:t> SB) 25 086 EUR , atsavināšanas naudas uzkrājums 17 586 EUR , pārējais naudas atlikums tika uzkrāts un paredzēts  mikroautobusa iegādei skolēnu pārvadājumiem. </a:t>
            </a:r>
          </a:p>
          <a:p>
            <a:endParaRPr lang="lv-LV" sz="3200" dirty="0"/>
          </a:p>
        </p:txBody>
      </p:sp>
    </p:spTree>
    <p:extLst>
      <p:ext uri="{BB962C8B-B14F-4D97-AF65-F5344CB8AC3E}">
        <p14:creationId xmlns:p14="http://schemas.microsoft.com/office/powerpoint/2010/main" val="3031555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125" y="0"/>
            <a:ext cx="8911687" cy="1280890"/>
          </a:xfrm>
        </p:spPr>
        <p:txBody>
          <a:bodyPr>
            <a:normAutofit fontScale="90000"/>
          </a:bodyPr>
          <a:lstStyle/>
          <a:p>
            <a:r>
              <a:rPr lang="lv-LV" b="1" dirty="0"/>
              <a:t>IZDEVUMI 2019.GADĀ, PLĀNS 2020.GADAM ATBILSTOŠI FUNKCIONĀLAJĀM KATEGORIJĀM (FK)</a:t>
            </a:r>
            <a:br>
              <a:rPr lang="lv-LV" dirty="0"/>
            </a:br>
            <a:endParaRPr 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9553051"/>
              </p:ext>
            </p:extLst>
          </p:nvPr>
        </p:nvGraphicFramePr>
        <p:xfrm>
          <a:off x="901700" y="1523997"/>
          <a:ext cx="11023600" cy="5118102"/>
        </p:xfrm>
        <a:graphic>
          <a:graphicData uri="http://schemas.openxmlformats.org/drawingml/2006/table">
            <a:tbl>
              <a:tblPr firstRow="1" firstCol="1" bandRow="1">
                <a:tableStyleId>{5C22544A-7EE6-4342-B048-85BDC9FD1C3A}</a:tableStyleId>
              </a:tblPr>
              <a:tblGrid>
                <a:gridCol w="2342834">
                  <a:extLst>
                    <a:ext uri="{9D8B030D-6E8A-4147-A177-3AD203B41FA5}">
                      <a16:colId xmlns:a16="http://schemas.microsoft.com/office/drawing/2014/main" val="20000"/>
                    </a:ext>
                  </a:extLst>
                </a:gridCol>
                <a:gridCol w="3801787">
                  <a:extLst>
                    <a:ext uri="{9D8B030D-6E8A-4147-A177-3AD203B41FA5}">
                      <a16:colId xmlns:a16="http://schemas.microsoft.com/office/drawing/2014/main" val="20001"/>
                    </a:ext>
                  </a:extLst>
                </a:gridCol>
                <a:gridCol w="1604847">
                  <a:extLst>
                    <a:ext uri="{9D8B030D-6E8A-4147-A177-3AD203B41FA5}">
                      <a16:colId xmlns:a16="http://schemas.microsoft.com/office/drawing/2014/main" val="20002"/>
                    </a:ext>
                  </a:extLst>
                </a:gridCol>
                <a:gridCol w="1386005">
                  <a:extLst>
                    <a:ext uri="{9D8B030D-6E8A-4147-A177-3AD203B41FA5}">
                      <a16:colId xmlns:a16="http://schemas.microsoft.com/office/drawing/2014/main" val="20003"/>
                    </a:ext>
                  </a:extLst>
                </a:gridCol>
                <a:gridCol w="1888127">
                  <a:extLst>
                    <a:ext uri="{9D8B030D-6E8A-4147-A177-3AD203B41FA5}">
                      <a16:colId xmlns:a16="http://schemas.microsoft.com/office/drawing/2014/main" val="20004"/>
                    </a:ext>
                  </a:extLst>
                </a:gridCol>
              </a:tblGrid>
              <a:tr h="1540898">
                <a:tc>
                  <a:txBody>
                    <a:bodyPr/>
                    <a:lstStyle/>
                    <a:p>
                      <a:pPr algn="just">
                        <a:lnSpc>
                          <a:spcPct val="107000"/>
                        </a:lnSpc>
                        <a:spcAft>
                          <a:spcPts val="0"/>
                        </a:spcAft>
                      </a:pPr>
                      <a:r>
                        <a:rPr lang="lv-LV" sz="1100">
                          <a:effectLst/>
                        </a:rPr>
                        <a:t>Klasifikācijas kods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Izdevumu veids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Faktiskā izpilde,</a:t>
                      </a:r>
                    </a:p>
                    <a:p>
                      <a:pPr algn="just">
                        <a:lnSpc>
                          <a:spcPct val="107000"/>
                        </a:lnSpc>
                        <a:spcAft>
                          <a:spcPts val="0"/>
                        </a:spcAft>
                      </a:pPr>
                      <a:r>
                        <a:rPr lang="lv-LV" sz="1100">
                          <a:effectLst/>
                        </a:rPr>
                        <a:t> EUR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no kopējiem izdevu-miem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Plāns 2020.g., EUR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95436">
                <a:tc>
                  <a:txBody>
                    <a:bodyPr/>
                    <a:lstStyle/>
                    <a:p>
                      <a:pPr algn="just">
                        <a:lnSpc>
                          <a:spcPct val="107000"/>
                        </a:lnSpc>
                        <a:spcAft>
                          <a:spcPts val="0"/>
                        </a:spcAft>
                      </a:pPr>
                      <a:r>
                        <a:rPr lang="lv-LV" sz="1100">
                          <a:effectLst/>
                        </a:rPr>
                        <a:t>01.000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Vispārējie valdības dienesti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167 449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20.98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186 097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06858">
                <a:tc>
                  <a:txBody>
                    <a:bodyPr/>
                    <a:lstStyle/>
                    <a:p>
                      <a:pPr algn="just">
                        <a:lnSpc>
                          <a:spcPct val="107000"/>
                        </a:lnSpc>
                        <a:spcAft>
                          <a:spcPts val="0"/>
                        </a:spcAft>
                      </a:pPr>
                      <a:r>
                        <a:rPr lang="lv-LV" sz="1100">
                          <a:effectLst/>
                        </a:rPr>
                        <a:t>03.000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Sabiedriskā kārtība un drošība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95436">
                <a:tc>
                  <a:txBody>
                    <a:bodyPr/>
                    <a:lstStyle/>
                    <a:p>
                      <a:pPr algn="just">
                        <a:lnSpc>
                          <a:spcPct val="107000"/>
                        </a:lnSpc>
                        <a:spcAft>
                          <a:spcPts val="0"/>
                        </a:spcAft>
                      </a:pPr>
                      <a:r>
                        <a:rPr lang="lv-LV" sz="1100">
                          <a:effectLst/>
                        </a:rPr>
                        <a:t>04.000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Ekonomiskā darbība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41 490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5.20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125 991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95436">
                <a:tc>
                  <a:txBody>
                    <a:bodyPr/>
                    <a:lstStyle/>
                    <a:p>
                      <a:pPr algn="just">
                        <a:lnSpc>
                          <a:spcPct val="107000"/>
                        </a:lnSpc>
                        <a:spcAft>
                          <a:spcPts val="0"/>
                        </a:spcAft>
                      </a:pPr>
                      <a:r>
                        <a:rPr lang="lv-LV" sz="1100">
                          <a:effectLst/>
                        </a:rPr>
                        <a:t>05.000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Vides aizsardzība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606858">
                <a:tc>
                  <a:txBody>
                    <a:bodyPr/>
                    <a:lstStyle/>
                    <a:p>
                      <a:pPr algn="just">
                        <a:lnSpc>
                          <a:spcPct val="107000"/>
                        </a:lnSpc>
                        <a:spcAft>
                          <a:spcPts val="0"/>
                        </a:spcAft>
                      </a:pPr>
                      <a:r>
                        <a:rPr lang="lv-LV" sz="1100">
                          <a:effectLst/>
                        </a:rPr>
                        <a:t>06.000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Teritoriju un mājokļu apsaimniekošana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134 707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16.88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182 403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95436">
                <a:tc>
                  <a:txBody>
                    <a:bodyPr/>
                    <a:lstStyle/>
                    <a:p>
                      <a:pPr algn="just">
                        <a:lnSpc>
                          <a:spcPct val="107000"/>
                        </a:lnSpc>
                        <a:spcAft>
                          <a:spcPts val="0"/>
                        </a:spcAft>
                      </a:pPr>
                      <a:r>
                        <a:rPr lang="lv-LV" sz="1100">
                          <a:effectLst/>
                        </a:rPr>
                        <a:t>07.000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Veselība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95436">
                <a:tc>
                  <a:txBody>
                    <a:bodyPr/>
                    <a:lstStyle/>
                    <a:p>
                      <a:pPr algn="just">
                        <a:lnSpc>
                          <a:spcPct val="107000"/>
                        </a:lnSpc>
                        <a:spcAft>
                          <a:spcPts val="0"/>
                        </a:spcAft>
                      </a:pPr>
                      <a:r>
                        <a:rPr lang="lv-LV" sz="1100">
                          <a:effectLst/>
                        </a:rPr>
                        <a:t>08.000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Atpūta un kultūra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105 793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13.26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105 444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95436">
                <a:tc>
                  <a:txBody>
                    <a:bodyPr/>
                    <a:lstStyle/>
                    <a:p>
                      <a:pPr algn="just">
                        <a:lnSpc>
                          <a:spcPct val="107000"/>
                        </a:lnSpc>
                        <a:spcAft>
                          <a:spcPts val="0"/>
                        </a:spcAft>
                      </a:pPr>
                      <a:r>
                        <a:rPr lang="lv-LV" sz="1100">
                          <a:effectLst/>
                        </a:rPr>
                        <a:t>09.000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Izglītība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346 665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43.44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414 225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95436">
                <a:tc>
                  <a:txBody>
                    <a:bodyPr/>
                    <a:lstStyle/>
                    <a:p>
                      <a:pPr algn="just">
                        <a:lnSpc>
                          <a:spcPct val="107000"/>
                        </a:lnSpc>
                        <a:spcAft>
                          <a:spcPts val="0"/>
                        </a:spcAft>
                      </a:pPr>
                      <a:r>
                        <a:rPr lang="lv-LV" sz="1100">
                          <a:effectLst/>
                        </a:rPr>
                        <a:t>10.000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Sociālā aizsardzība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1 881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0.24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1 729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95436">
                <a:tc>
                  <a:txBody>
                    <a:bodyPr/>
                    <a:lstStyle/>
                    <a:p>
                      <a:pPr algn="r">
                        <a:lnSpc>
                          <a:spcPct val="107000"/>
                        </a:lnSpc>
                        <a:spcAft>
                          <a:spcPts val="0"/>
                        </a:spcAft>
                      </a:pPr>
                      <a:r>
                        <a:rPr lang="lv-LV" sz="11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lv-LV" sz="1100">
                          <a:effectLst/>
                        </a:rPr>
                        <a:t>KOPĀ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797 985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a:effectLst/>
                        </a:rPr>
                        <a:t>100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100" dirty="0">
                          <a:effectLst/>
                        </a:rPr>
                        <a:t>1 015 889</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33165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5825" y="2325910"/>
            <a:ext cx="8911687" cy="4532090"/>
          </a:xfrm>
        </p:spPr>
        <p:txBody>
          <a:bodyPr>
            <a:normAutofit/>
          </a:bodyPr>
          <a:lstStyle/>
          <a:p>
            <a:r>
              <a:rPr lang="lv-LV" sz="4000" b="1" dirty="0"/>
              <a:t>01.000 vispārējos vadības dienestos ietilpst KPA 120 916 EUR izpilde un 134 000 EUR plāns </a:t>
            </a:r>
            <a:br>
              <a:rPr lang="lv-LV" sz="4000" dirty="0"/>
            </a:br>
            <a:endParaRPr lang="lv-LV" sz="4000" dirty="0"/>
          </a:p>
        </p:txBody>
      </p:sp>
    </p:spTree>
    <p:extLst>
      <p:ext uri="{BB962C8B-B14F-4D97-AF65-F5344CB8AC3E}">
        <p14:creationId xmlns:p14="http://schemas.microsoft.com/office/powerpoint/2010/main" val="303094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125" y="128810"/>
            <a:ext cx="8911687" cy="1280890"/>
          </a:xfrm>
        </p:spPr>
        <p:txBody>
          <a:bodyPr>
            <a:normAutofit fontScale="90000"/>
          </a:bodyPr>
          <a:lstStyle/>
          <a:p>
            <a:r>
              <a:rPr lang="lv-LV" b="1" dirty="0"/>
              <a:t>IESTĀDES UZTURĒŠANAS IZDEVUMI 2019.GADĀ, PLĀNS 2020.GADAM</a:t>
            </a:r>
            <a:br>
              <a:rPr lang="lv-LV" dirty="0"/>
            </a:br>
            <a:endParaRPr lang="lv-LV"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995064986"/>
              </p:ext>
            </p:extLst>
          </p:nvPr>
        </p:nvGraphicFramePr>
        <p:xfrm>
          <a:off x="744584" y="1409700"/>
          <a:ext cx="10894423" cy="5326336"/>
        </p:xfrm>
        <a:graphic>
          <a:graphicData uri="http://schemas.openxmlformats.org/drawingml/2006/table">
            <a:tbl>
              <a:tblPr firstRow="1" firstCol="1" bandRow="1">
                <a:tableStyleId>{5C22544A-7EE6-4342-B048-85BDC9FD1C3A}</a:tableStyleId>
              </a:tblPr>
              <a:tblGrid>
                <a:gridCol w="2569404">
                  <a:extLst>
                    <a:ext uri="{9D8B030D-6E8A-4147-A177-3AD203B41FA5}">
                      <a16:colId xmlns:a16="http://schemas.microsoft.com/office/drawing/2014/main" val="20000"/>
                    </a:ext>
                  </a:extLst>
                </a:gridCol>
                <a:gridCol w="2571810">
                  <a:extLst>
                    <a:ext uri="{9D8B030D-6E8A-4147-A177-3AD203B41FA5}">
                      <a16:colId xmlns:a16="http://schemas.microsoft.com/office/drawing/2014/main" val="20001"/>
                    </a:ext>
                  </a:extLst>
                </a:gridCol>
                <a:gridCol w="1670054">
                  <a:extLst>
                    <a:ext uri="{9D8B030D-6E8A-4147-A177-3AD203B41FA5}">
                      <a16:colId xmlns:a16="http://schemas.microsoft.com/office/drawing/2014/main" val="20002"/>
                    </a:ext>
                  </a:extLst>
                </a:gridCol>
                <a:gridCol w="1534190">
                  <a:extLst>
                    <a:ext uri="{9D8B030D-6E8A-4147-A177-3AD203B41FA5}">
                      <a16:colId xmlns:a16="http://schemas.microsoft.com/office/drawing/2014/main" val="20003"/>
                    </a:ext>
                  </a:extLst>
                </a:gridCol>
                <a:gridCol w="2548965">
                  <a:extLst>
                    <a:ext uri="{9D8B030D-6E8A-4147-A177-3AD203B41FA5}">
                      <a16:colId xmlns:a16="http://schemas.microsoft.com/office/drawing/2014/main" val="20004"/>
                    </a:ext>
                  </a:extLst>
                </a:gridCol>
              </a:tblGrid>
              <a:tr h="913055">
                <a:tc>
                  <a:txBody>
                    <a:bodyPr/>
                    <a:lstStyle/>
                    <a:p>
                      <a:pPr algn="just">
                        <a:lnSpc>
                          <a:spcPct val="107000"/>
                        </a:lnSpc>
                        <a:spcAft>
                          <a:spcPts val="0"/>
                        </a:spcAft>
                      </a:pPr>
                      <a:r>
                        <a:rPr lang="lv-LV" sz="1400" dirty="0">
                          <a:effectLst/>
                        </a:rPr>
                        <a:t>Klasifikācijas kods pēc FK</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Klasifikācijas kods/kodi pēc EK 2 zīmēs</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Faktiskā izpilde,</a:t>
                      </a:r>
                    </a:p>
                    <a:p>
                      <a:pPr algn="just">
                        <a:lnSpc>
                          <a:spcPct val="107000"/>
                        </a:lnSpc>
                        <a:spcAft>
                          <a:spcPts val="0"/>
                        </a:spcAft>
                      </a:pPr>
                      <a:r>
                        <a:rPr lang="lv-LV" sz="1400" dirty="0">
                          <a:effectLst/>
                        </a:rPr>
                        <a:t> EUR</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nSpc>
                          <a:spcPct val="107000"/>
                        </a:lnSpc>
                        <a:spcAft>
                          <a:spcPts val="0"/>
                        </a:spcAft>
                      </a:pPr>
                      <a:r>
                        <a:rPr lang="lv-LV" sz="1400">
                          <a:effectLst/>
                        </a:rPr>
                        <a:t>Plāns 2020.g., EUR</a:t>
                      </a:r>
                    </a:p>
                    <a:p>
                      <a:pPr>
                        <a:lnSpc>
                          <a:spcPct val="107000"/>
                        </a:lnSpc>
                        <a:spcAft>
                          <a:spcPts val="0"/>
                        </a:spcAft>
                      </a:pPr>
                      <a:r>
                        <a:rPr lang="lv-LV" sz="1400">
                          <a:effectLst/>
                        </a:rPr>
                        <a:t> </a:t>
                      </a:r>
                    </a:p>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Atbilstība attīstības dokumentiem</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0"/>
                  </a:ext>
                </a:extLst>
              </a:tr>
              <a:tr h="304351">
                <a:tc>
                  <a:txBody>
                    <a:bodyPr/>
                    <a:lstStyle/>
                    <a:p>
                      <a:pPr algn="just">
                        <a:lnSpc>
                          <a:spcPct val="107000"/>
                        </a:lnSpc>
                        <a:spcAft>
                          <a:spcPts val="0"/>
                        </a:spcAft>
                      </a:pPr>
                      <a:r>
                        <a:rPr lang="lv-LV" sz="1400">
                          <a:effectLst/>
                        </a:rPr>
                        <a:t>01.000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112 958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122 590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U.11. R29., R31.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1"/>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32 102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35 515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2"/>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9 501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12 569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U.11. R29.,R30.,  R31.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3"/>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11 856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13 957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U.11. R29., R31.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4"/>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2500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315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315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5"/>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4300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6"/>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717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1 051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U.11. R29., R31.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7"/>
                  </a:ext>
                </a:extLst>
              </a:tr>
              <a:tr h="304351">
                <a:tc>
                  <a:txBody>
                    <a:bodyPr/>
                    <a:lstStyle/>
                    <a:p>
                      <a:pPr algn="just">
                        <a:lnSpc>
                          <a:spcPct val="107000"/>
                        </a:lnSpc>
                        <a:spcAft>
                          <a:spcPts val="0"/>
                        </a:spcAft>
                      </a:pPr>
                      <a:r>
                        <a:rPr lang="lv-LV" sz="1400">
                          <a:effectLst/>
                        </a:rPr>
                        <a:t>04.000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500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5 850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U.11. R31.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8"/>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107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1 628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09"/>
                  </a:ext>
                </a:extLst>
              </a:tr>
              <a:tr h="30435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12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10"/>
                  </a:ext>
                </a:extLst>
              </a:tr>
              <a:tr h="608704">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7 876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32 560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U.12.  R32.,R33; RV11. U.24. R58., R59. RV11. U.25. R65.</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11"/>
                  </a:ext>
                </a:extLst>
              </a:tr>
              <a:tr h="608704">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3 636</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a:effectLst/>
                        </a:rPr>
                        <a:t>24 143</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tc>
                  <a:txBody>
                    <a:bodyPr/>
                    <a:lstStyle/>
                    <a:p>
                      <a:pPr algn="just">
                        <a:lnSpc>
                          <a:spcPct val="107000"/>
                        </a:lnSpc>
                        <a:spcAft>
                          <a:spcPts val="0"/>
                        </a:spcAft>
                      </a:pPr>
                      <a:r>
                        <a:rPr lang="lv-LV" sz="1400" dirty="0">
                          <a:effectLst/>
                        </a:rPr>
                        <a:t>RV5. U.12.  R32.,R33; RV11. U.24. R58., R59. RV11. U.25. R65.</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497" marR="53497" marT="0" marB="0"/>
                </a:tc>
                <a:extLst>
                  <a:ext uri="{0D108BD9-81ED-4DB2-BD59-A6C34878D82A}">
                    <a16:rowId xmlns:a16="http://schemas.microsoft.com/office/drawing/2014/main" val="10012"/>
                  </a:ext>
                </a:extLst>
              </a:tr>
            </a:tbl>
          </a:graphicData>
        </a:graphic>
      </p:graphicFrame>
      <p:sp>
        <p:nvSpPr>
          <p:cNvPr id="14" name="Rectangle 7"/>
          <p:cNvSpPr>
            <a:spLocks noChangeArrowheads="1"/>
          </p:cNvSpPr>
          <p:nvPr/>
        </p:nvSpPr>
        <p:spPr bwMode="auto">
          <a:xfrm flipV="1">
            <a:off x="4132262" y="1191943"/>
            <a:ext cx="2525091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7811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15800800"/>
              </p:ext>
            </p:extLst>
          </p:nvPr>
        </p:nvGraphicFramePr>
        <p:xfrm>
          <a:off x="1587500" y="317499"/>
          <a:ext cx="10147299" cy="6184900"/>
        </p:xfrm>
        <a:graphic>
          <a:graphicData uri="http://schemas.openxmlformats.org/drawingml/2006/table">
            <a:tbl>
              <a:tblPr firstRow="1" firstCol="1" bandRow="1">
                <a:tableStyleId>{5C22544A-7EE6-4342-B048-85BDC9FD1C3A}</a:tableStyleId>
              </a:tblPr>
              <a:tblGrid>
                <a:gridCol w="2393199">
                  <a:extLst>
                    <a:ext uri="{9D8B030D-6E8A-4147-A177-3AD203B41FA5}">
                      <a16:colId xmlns:a16="http://schemas.microsoft.com/office/drawing/2014/main" val="20000"/>
                    </a:ext>
                  </a:extLst>
                </a:gridCol>
                <a:gridCol w="2395440">
                  <a:extLst>
                    <a:ext uri="{9D8B030D-6E8A-4147-A177-3AD203B41FA5}">
                      <a16:colId xmlns:a16="http://schemas.microsoft.com/office/drawing/2014/main" val="20001"/>
                    </a:ext>
                  </a:extLst>
                </a:gridCol>
                <a:gridCol w="1555523">
                  <a:extLst>
                    <a:ext uri="{9D8B030D-6E8A-4147-A177-3AD203B41FA5}">
                      <a16:colId xmlns:a16="http://schemas.microsoft.com/office/drawing/2014/main" val="20002"/>
                    </a:ext>
                  </a:extLst>
                </a:gridCol>
                <a:gridCol w="1428976">
                  <a:extLst>
                    <a:ext uri="{9D8B030D-6E8A-4147-A177-3AD203B41FA5}">
                      <a16:colId xmlns:a16="http://schemas.microsoft.com/office/drawing/2014/main" val="20003"/>
                    </a:ext>
                  </a:extLst>
                </a:gridCol>
                <a:gridCol w="2374161">
                  <a:extLst>
                    <a:ext uri="{9D8B030D-6E8A-4147-A177-3AD203B41FA5}">
                      <a16:colId xmlns:a16="http://schemas.microsoft.com/office/drawing/2014/main" val="20004"/>
                    </a:ext>
                  </a:extLst>
                </a:gridCol>
              </a:tblGrid>
              <a:tr h="241982">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2500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410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735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007957">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652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47 743</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RV5. U.12.  R32.,R33; RV11. U.24. R58., R59. RV11. U.25. R65.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6200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28 297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13 300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RV5. U.12.  R34</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42162">
                <a:tc>
                  <a:txBody>
                    <a:bodyPr/>
                    <a:lstStyle/>
                    <a:p>
                      <a:pPr algn="just">
                        <a:lnSpc>
                          <a:spcPct val="107000"/>
                        </a:lnSpc>
                        <a:spcAft>
                          <a:spcPts val="0"/>
                        </a:spcAft>
                      </a:pPr>
                      <a:r>
                        <a:rPr lang="lv-LV" sz="1400">
                          <a:effectLst/>
                        </a:rPr>
                        <a:t>06.00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45 259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54 724</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RV12. U. 27. R72.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12 237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15 817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2100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75269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2200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35 874</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41 809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RV12.,U.26. R67., R68.; R12. U.27. R70. R71., R72.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75269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18 958</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29 242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RV12.,U.26. R67., R68.; R12. U.27. R70. R71., R72.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2500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12 489</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13 615</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75269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9 890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27 180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RV12.,U.26. R67., R68.; R12. U.27. R70. R72.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42162">
                <a:tc>
                  <a:txBody>
                    <a:bodyPr/>
                    <a:lstStyle/>
                    <a:p>
                      <a:pPr algn="just">
                        <a:lnSpc>
                          <a:spcPct val="107000"/>
                        </a:lnSpc>
                        <a:spcAft>
                          <a:spcPts val="0"/>
                        </a:spcAft>
                      </a:pPr>
                      <a:r>
                        <a:rPr lang="lv-LV" sz="1400">
                          <a:effectLst/>
                        </a:rPr>
                        <a:t>08.000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39 105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37 092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RV10.U.21. R52.,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11 675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10 355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187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270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RV10.U.21. R52.,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2"/>
                  </a:ext>
                </a:extLst>
              </a:tr>
              <a:tr h="497427">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13 331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14 426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RV10.U.21. R52., R53.,R54.</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3"/>
                  </a:ext>
                </a:extLst>
              </a:tr>
              <a:tr h="242162">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16 557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a:effectLst/>
                        </a:rPr>
                        <a:t>18 190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lv-LV" sz="1400" dirty="0">
                          <a:effectLst/>
                        </a:rPr>
                        <a:t>RV10.U.21. R52.,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615967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50911292"/>
              </p:ext>
            </p:extLst>
          </p:nvPr>
        </p:nvGraphicFramePr>
        <p:xfrm>
          <a:off x="1752599" y="241301"/>
          <a:ext cx="9550400" cy="6426198"/>
        </p:xfrm>
        <a:graphic>
          <a:graphicData uri="http://schemas.openxmlformats.org/drawingml/2006/table">
            <a:tbl>
              <a:tblPr firstRow="1" firstCol="1" bandRow="1">
                <a:tableStyleId>{5C22544A-7EE6-4342-B048-85BDC9FD1C3A}</a:tableStyleId>
              </a:tblPr>
              <a:tblGrid>
                <a:gridCol w="2252423">
                  <a:extLst>
                    <a:ext uri="{9D8B030D-6E8A-4147-A177-3AD203B41FA5}">
                      <a16:colId xmlns:a16="http://schemas.microsoft.com/office/drawing/2014/main" val="20000"/>
                    </a:ext>
                  </a:extLst>
                </a:gridCol>
                <a:gridCol w="2254532">
                  <a:extLst>
                    <a:ext uri="{9D8B030D-6E8A-4147-A177-3AD203B41FA5}">
                      <a16:colId xmlns:a16="http://schemas.microsoft.com/office/drawing/2014/main" val="20001"/>
                    </a:ext>
                  </a:extLst>
                </a:gridCol>
                <a:gridCol w="1464022">
                  <a:extLst>
                    <a:ext uri="{9D8B030D-6E8A-4147-A177-3AD203B41FA5}">
                      <a16:colId xmlns:a16="http://schemas.microsoft.com/office/drawing/2014/main" val="20002"/>
                    </a:ext>
                  </a:extLst>
                </a:gridCol>
                <a:gridCol w="1344918">
                  <a:extLst>
                    <a:ext uri="{9D8B030D-6E8A-4147-A177-3AD203B41FA5}">
                      <a16:colId xmlns:a16="http://schemas.microsoft.com/office/drawing/2014/main" val="20003"/>
                    </a:ext>
                  </a:extLst>
                </a:gridCol>
                <a:gridCol w="2234505">
                  <a:extLst>
                    <a:ext uri="{9D8B030D-6E8A-4147-A177-3AD203B41FA5}">
                      <a16:colId xmlns:a16="http://schemas.microsoft.com/office/drawing/2014/main" val="20004"/>
                    </a:ext>
                  </a:extLst>
                </a:gridCol>
              </a:tblGrid>
              <a:tr h="1028191">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2400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1 550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1 100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RV10.U.21. R52., R53.,R54., Rv10.U.22.R.55., R56.,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0"/>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3200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3000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RV10.U.23.R57.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1"/>
                  </a:ext>
                </a:extLst>
              </a:tr>
              <a:tr h="1028191">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23 388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21 011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RV10.U.21. R52., R53.,R54., Rv10.U.22.R.55., R56.,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2"/>
                  </a:ext>
                </a:extLst>
              </a:tr>
              <a:tr h="257048">
                <a:tc>
                  <a:txBody>
                    <a:bodyPr/>
                    <a:lstStyle/>
                    <a:p>
                      <a:pPr algn="just">
                        <a:lnSpc>
                          <a:spcPct val="107000"/>
                        </a:lnSpc>
                        <a:spcAft>
                          <a:spcPts val="0"/>
                        </a:spcAft>
                      </a:pPr>
                      <a:r>
                        <a:rPr lang="lv-LV" sz="1400">
                          <a:effectLst/>
                        </a:rPr>
                        <a:t>09.000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117 820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136 323</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U.2. R5, R6.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3"/>
                  </a:ext>
                </a:extLst>
              </a:tr>
              <a:tr h="514096">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33 954</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38 169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U.2. R5, R6, R8.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4"/>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7 589</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5 352</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U.2. R5, R6.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5"/>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39 347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42 516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U.2. R5, R6.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6"/>
                  </a:ext>
                </a:extLst>
              </a:tr>
              <a:tr h="514096">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122 969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133 540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U.3. R9. R10. R11.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7"/>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2400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267</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8"/>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2500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339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440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U.3. R11.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09"/>
                  </a:ext>
                </a:extLst>
              </a:tr>
              <a:tr h="514096">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24 380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57 885</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RV2. U.3. R9. R10. R11.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0"/>
                  </a:ext>
                </a:extLst>
              </a:tr>
              <a:tr h="257048">
                <a:tc>
                  <a:txBody>
                    <a:bodyPr/>
                    <a:lstStyle/>
                    <a:p>
                      <a:pPr algn="just">
                        <a:lnSpc>
                          <a:spcPct val="107000"/>
                        </a:lnSpc>
                        <a:spcAft>
                          <a:spcPts val="0"/>
                        </a:spcAft>
                      </a:pPr>
                      <a:r>
                        <a:rPr lang="lv-LV" sz="1400">
                          <a:effectLst/>
                        </a:rPr>
                        <a:t>10.000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2100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51</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80</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RV7.U.16.R38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1"/>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256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288</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RV7.U.16.R38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2"/>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2300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938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1 361</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RV7.U.16.R38</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3"/>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5200</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636</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4"/>
                  </a:ext>
                </a:extLst>
              </a:tr>
              <a:tr h="257048">
                <a:tc>
                  <a:txBody>
                    <a:bodyPr/>
                    <a:lstStyle/>
                    <a:p>
                      <a:pPr algn="just">
                        <a:lnSpc>
                          <a:spcPct val="107000"/>
                        </a:lnSpc>
                        <a:spcAft>
                          <a:spcPts val="0"/>
                        </a:spcAft>
                      </a:pPr>
                      <a:r>
                        <a:rPr lang="lv-LV" sz="1400">
                          <a:effectLst/>
                        </a:rPr>
                        <a:t> </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r">
                        <a:lnSpc>
                          <a:spcPct val="107000"/>
                        </a:lnSpc>
                        <a:spcAft>
                          <a:spcPts val="0"/>
                        </a:spcAft>
                      </a:pPr>
                      <a:r>
                        <a:rPr lang="lv-LV" sz="1400">
                          <a:effectLst/>
                        </a:rPr>
                        <a:t>KOPĀ</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797 985</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a:effectLst/>
                        </a:rPr>
                        <a:t>1 015 889</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tc>
                  <a:txBody>
                    <a:bodyPr/>
                    <a:lstStyle/>
                    <a:p>
                      <a:pPr algn="just">
                        <a:lnSpc>
                          <a:spcPct val="107000"/>
                        </a:lnSpc>
                        <a:spcAft>
                          <a:spcPts val="0"/>
                        </a:spcAft>
                      </a:pPr>
                      <a:r>
                        <a:rPr lang="lv-LV" sz="1400" dirty="0">
                          <a:effectLst/>
                        </a:rPr>
                        <a:t> </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777" marR="5777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127164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5600" y="101600"/>
            <a:ext cx="9879012" cy="6756400"/>
          </a:xfrm>
        </p:spPr>
        <p:txBody>
          <a:bodyPr>
            <a:normAutofit fontScale="85000" lnSpcReduction="10000"/>
          </a:bodyPr>
          <a:lstStyle/>
          <a:p>
            <a:r>
              <a:rPr lang="lv-LV" b="1" dirty="0"/>
              <a:t>01.000</a:t>
            </a:r>
            <a:endParaRPr lang="lv-LV" dirty="0"/>
          </a:p>
          <a:p>
            <a:r>
              <a:rPr lang="lv-LV" dirty="0"/>
              <a:t>1000 – Kaunatas pagastu apvienības un struktūrvienību Kaunatas pagasta pārvaldes darba algas un </a:t>
            </a:r>
          </a:p>
          <a:p>
            <a:r>
              <a:rPr lang="lv-LV" dirty="0"/>
              <a:t>             </a:t>
            </a:r>
            <a:r>
              <a:rPr lang="lv-LV" dirty="0" err="1"/>
              <a:t>soc.iemaksas</a:t>
            </a:r>
            <a:endParaRPr lang="lv-LV" dirty="0"/>
          </a:p>
          <a:p>
            <a:r>
              <a:rPr lang="lv-LV" dirty="0"/>
              <a:t>2200 – Kaunatas pagasta pārvaldes pakalpojumu, un iestādes uzturēšanas izdevumi</a:t>
            </a:r>
          </a:p>
          <a:p>
            <a:r>
              <a:rPr lang="lv-LV" dirty="0"/>
              <a:t>5200 – materiāli tehniskās bāzes atjaunošana.</a:t>
            </a:r>
          </a:p>
          <a:p>
            <a:r>
              <a:rPr lang="lv-LV" b="1" dirty="0"/>
              <a:t>04.000</a:t>
            </a:r>
            <a:endParaRPr lang="lv-LV" dirty="0"/>
          </a:p>
          <a:p>
            <a:r>
              <a:rPr lang="lv-LV" dirty="0"/>
              <a:t>2200 - NĪ ierakstīšana zemesgrāmatā, atsavināšana un tehnisko projektu izstrāde.</a:t>
            </a:r>
          </a:p>
          <a:p>
            <a:r>
              <a:rPr lang="lv-LV" dirty="0"/>
              <a:t>2300 – autoceļu fonda pakalpojumi un autoceļu remontmateriāli</a:t>
            </a:r>
          </a:p>
          <a:p>
            <a:r>
              <a:rPr lang="lv-LV" dirty="0"/>
              <a:t>3200 – līdzfinansējums  kultūrvēstures pieminekļu ( Kaunatas katoļu baznīcas) atjaunošanas projektam. </a:t>
            </a:r>
          </a:p>
          <a:p>
            <a:r>
              <a:rPr lang="lv-LV" dirty="0"/>
              <a:t>5200 – autoceļu fonda ielu seguma atjaunošanas un rekonstrukcijas darbi, ielas apgaismojuma ierīkošana</a:t>
            </a:r>
          </a:p>
          <a:p>
            <a:r>
              <a:rPr lang="lv-LV" b="1" dirty="0"/>
              <a:t>06.000</a:t>
            </a:r>
            <a:endParaRPr lang="lv-LV" dirty="0"/>
          </a:p>
          <a:p>
            <a:r>
              <a:rPr lang="lv-LV" dirty="0"/>
              <a:t>1000 – Komunālās saimniecības darbinieku algas, pabalsti un </a:t>
            </a:r>
            <a:r>
              <a:rPr lang="lv-LV" dirty="0" err="1"/>
              <a:t>soc.iemaksas</a:t>
            </a:r>
            <a:r>
              <a:rPr lang="lv-LV" dirty="0"/>
              <a:t>. </a:t>
            </a:r>
          </a:p>
          <a:p>
            <a:r>
              <a:rPr lang="lv-LV" dirty="0"/>
              <a:t>2200, 2300  – māju apsaimniekošanas līdzekļi izlietošanai pēc vienošanās ar daudzdzīvokļu māju īpašniekiem    </a:t>
            </a:r>
          </a:p>
          <a:p>
            <a:r>
              <a:rPr lang="lv-LV" dirty="0"/>
              <a:t>            Kaunatas ciematā; Komunālās saimniecības  ūdensvada, kanalizācijas un  apkures sistēmas uzturēšanas </a:t>
            </a:r>
          </a:p>
          <a:p>
            <a:r>
              <a:rPr lang="lv-LV" dirty="0"/>
              <a:t>            izdevumi,  remonts Kaunatas pagastā.</a:t>
            </a:r>
          </a:p>
          <a:p>
            <a:r>
              <a:rPr lang="lv-LV" dirty="0"/>
              <a:t>5200 – Kaunatas pagasta komunālās saimniecības materiāli tehniskās bāzes pilnveidošana. Ielu apgaismojuma </a:t>
            </a:r>
          </a:p>
          <a:p>
            <a:r>
              <a:rPr lang="lv-LV" dirty="0"/>
              <a:t>            ierīkošana. </a:t>
            </a:r>
          </a:p>
          <a:p>
            <a:endParaRPr lang="lv-LV" dirty="0"/>
          </a:p>
        </p:txBody>
      </p:sp>
    </p:spTree>
    <p:extLst>
      <p:ext uri="{BB962C8B-B14F-4D97-AF65-F5344CB8AC3E}">
        <p14:creationId xmlns:p14="http://schemas.microsoft.com/office/powerpoint/2010/main" val="2281393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79400"/>
            <a:ext cx="9982200" cy="6578600"/>
          </a:xfrm>
        </p:spPr>
        <p:txBody>
          <a:bodyPr>
            <a:normAutofit fontScale="85000" lnSpcReduction="10000"/>
          </a:bodyPr>
          <a:lstStyle/>
          <a:p>
            <a:r>
              <a:rPr lang="lv-LV" b="1" dirty="0"/>
              <a:t>08.000</a:t>
            </a:r>
            <a:endParaRPr lang="lv-LV" dirty="0"/>
          </a:p>
          <a:p>
            <a:r>
              <a:rPr lang="lv-LV" dirty="0"/>
              <a:t>1000. – Kultūras darbinieku, pulciņu vadītāju algas, pabalsti un </a:t>
            </a:r>
            <a:r>
              <a:rPr lang="lv-LV" dirty="0" err="1"/>
              <a:t>soc.iemaksas</a:t>
            </a:r>
            <a:r>
              <a:rPr lang="lv-LV" dirty="0"/>
              <a:t>. </a:t>
            </a:r>
          </a:p>
          <a:p>
            <a:r>
              <a:rPr lang="lv-LV" dirty="0"/>
              <a:t>2200, 2300 - Inventāra iegāde bibliotēkām un tautas namiem. Noformējuma un atzinības materiāli Kaunatas  </a:t>
            </a:r>
          </a:p>
          <a:p>
            <a:r>
              <a:rPr lang="lv-LV" dirty="0"/>
              <a:t>              bibliotēkas, tautas namu sabiedriski-  izglītojošām aktivitātēm. Kultūras pasākumu izdevumi.  </a:t>
            </a:r>
          </a:p>
          <a:p>
            <a:r>
              <a:rPr lang="lv-LV" dirty="0"/>
              <a:t>              </a:t>
            </a:r>
            <a:r>
              <a:rPr lang="lv-LV" dirty="0" err="1"/>
              <a:t>Amatiermākslinieku</a:t>
            </a:r>
            <a:r>
              <a:rPr lang="lv-LV" dirty="0"/>
              <a:t>  attīstības atbalsta pasākumu izdevumi. </a:t>
            </a:r>
          </a:p>
          <a:p>
            <a:r>
              <a:rPr lang="lv-LV" dirty="0"/>
              <a:t>5200 - Materiāli tehniskās bāzes uzlabošana Kaunatas pārvaldes tautas namos.  Pagasta bibliotēku  </a:t>
            </a:r>
          </a:p>
          <a:p>
            <a:r>
              <a:rPr lang="lv-LV" dirty="0"/>
              <a:t>            krājumu atjaunošana.  Projekts infrastruktūras uzlabošanai. Ugunsdrošības pasākumu ieviešana. </a:t>
            </a:r>
          </a:p>
          <a:p>
            <a:r>
              <a:rPr lang="lv-LV" b="1" dirty="0"/>
              <a:t>09.000 </a:t>
            </a:r>
            <a:endParaRPr lang="lv-LV" dirty="0"/>
          </a:p>
          <a:p>
            <a:r>
              <a:rPr lang="lv-LV" dirty="0"/>
              <a:t>1000 – Izglītības iestāžu tehnisko darbinieku algas, pabalstu un </a:t>
            </a:r>
            <a:r>
              <a:rPr lang="lv-LV" dirty="0" err="1"/>
              <a:t>soc.iemaksas</a:t>
            </a:r>
            <a:endParaRPr lang="lv-LV" dirty="0"/>
          </a:p>
          <a:p>
            <a:r>
              <a:rPr lang="lv-LV" dirty="0"/>
              <a:t>2200 – Izglītības iestāžu uzturēšanas izdevumi.</a:t>
            </a:r>
          </a:p>
          <a:p>
            <a:r>
              <a:rPr lang="lv-LV" dirty="0"/>
              <a:t>2300 – Inventāra iegāde Kaunatas vidusskolas un PII darbības nodrošināšanai. Dažādu pasākumu un aktivitāšu  </a:t>
            </a:r>
          </a:p>
          <a:p>
            <a:r>
              <a:rPr lang="lv-LV" dirty="0"/>
              <a:t>            nodrošināšanas materiāli . Kaunatas vidusskolas  un PII uzturēšanas un remontmateriāli. Izglītojoši </a:t>
            </a:r>
          </a:p>
          <a:p>
            <a:r>
              <a:rPr lang="lv-LV" dirty="0"/>
              <a:t>            materiāli un mācību līdzekļi </a:t>
            </a:r>
            <a:r>
              <a:rPr lang="lv-LV" dirty="0" err="1"/>
              <a:t>konkurentspējīgas</a:t>
            </a:r>
            <a:r>
              <a:rPr lang="lv-LV" dirty="0"/>
              <a:t> un kvalitatīvas izglītības programmas apgūšanai </a:t>
            </a:r>
          </a:p>
          <a:p>
            <a:r>
              <a:rPr lang="lv-LV" dirty="0"/>
              <a:t>           Kaunatas izglītības iestādēm.</a:t>
            </a:r>
          </a:p>
          <a:p>
            <a:r>
              <a:rPr lang="lv-LV" dirty="0"/>
              <a:t>5240 – Kaunatas vidusskolas bibliotēkas krājumi, materiāli tehniskās bāzes papildināšana, ugunsdrošības  </a:t>
            </a:r>
          </a:p>
          <a:p>
            <a:r>
              <a:rPr lang="lv-LV" dirty="0"/>
              <a:t>             pasākumu  ieviešana.  </a:t>
            </a:r>
          </a:p>
          <a:p>
            <a:r>
              <a:rPr lang="lv-LV" b="1" dirty="0"/>
              <a:t> </a:t>
            </a:r>
            <a:endParaRPr lang="lv-LV" dirty="0"/>
          </a:p>
          <a:p>
            <a:endParaRPr lang="lv-LV" dirty="0"/>
          </a:p>
        </p:txBody>
      </p:sp>
    </p:spTree>
    <p:extLst>
      <p:ext uri="{BB962C8B-B14F-4D97-AF65-F5344CB8AC3E}">
        <p14:creationId xmlns:p14="http://schemas.microsoft.com/office/powerpoint/2010/main" val="789671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0525" y="0"/>
            <a:ext cx="8911687" cy="1280890"/>
          </a:xfrm>
        </p:spPr>
        <p:txBody>
          <a:bodyPr>
            <a:normAutofit fontScale="90000"/>
          </a:bodyPr>
          <a:lstStyle/>
          <a:p>
            <a:r>
              <a:rPr lang="lv-LV" sz="2200" b="1" dirty="0"/>
              <a:t>PLĀNOTIE KAPITĀLIE IZDEVUMI 2020.GADĀ (t.sk. ES fondu projekti, citi projekti no iestādes budžeta)</a:t>
            </a:r>
            <a:br>
              <a:rPr lang="lv-LV" dirty="0"/>
            </a:br>
            <a:endParaRPr lang="lv-LV"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793605193"/>
              </p:ext>
            </p:extLst>
          </p:nvPr>
        </p:nvGraphicFramePr>
        <p:xfrm>
          <a:off x="355600" y="812800"/>
          <a:ext cx="11468099" cy="5826279"/>
        </p:xfrm>
        <a:graphic>
          <a:graphicData uri="http://schemas.openxmlformats.org/drawingml/2006/table">
            <a:tbl>
              <a:tblPr firstRow="1" firstCol="1" bandRow="1">
                <a:tableStyleId>{5C22544A-7EE6-4342-B048-85BDC9FD1C3A}</a:tableStyleId>
              </a:tblPr>
              <a:tblGrid>
                <a:gridCol w="1788370">
                  <a:extLst>
                    <a:ext uri="{9D8B030D-6E8A-4147-A177-3AD203B41FA5}">
                      <a16:colId xmlns:a16="http://schemas.microsoft.com/office/drawing/2014/main" val="20000"/>
                    </a:ext>
                  </a:extLst>
                </a:gridCol>
                <a:gridCol w="1614975">
                  <a:extLst>
                    <a:ext uri="{9D8B030D-6E8A-4147-A177-3AD203B41FA5}">
                      <a16:colId xmlns:a16="http://schemas.microsoft.com/office/drawing/2014/main" val="20001"/>
                    </a:ext>
                  </a:extLst>
                </a:gridCol>
                <a:gridCol w="4843662">
                  <a:extLst>
                    <a:ext uri="{9D8B030D-6E8A-4147-A177-3AD203B41FA5}">
                      <a16:colId xmlns:a16="http://schemas.microsoft.com/office/drawing/2014/main" val="20002"/>
                    </a:ext>
                  </a:extLst>
                </a:gridCol>
                <a:gridCol w="1614975">
                  <a:extLst>
                    <a:ext uri="{9D8B030D-6E8A-4147-A177-3AD203B41FA5}">
                      <a16:colId xmlns:a16="http://schemas.microsoft.com/office/drawing/2014/main" val="20003"/>
                    </a:ext>
                  </a:extLst>
                </a:gridCol>
                <a:gridCol w="1606117">
                  <a:extLst>
                    <a:ext uri="{9D8B030D-6E8A-4147-A177-3AD203B41FA5}">
                      <a16:colId xmlns:a16="http://schemas.microsoft.com/office/drawing/2014/main" val="20004"/>
                    </a:ext>
                  </a:extLst>
                </a:gridCol>
              </a:tblGrid>
              <a:tr h="772886">
                <a:tc>
                  <a:txBody>
                    <a:bodyPr/>
                    <a:lstStyle/>
                    <a:p>
                      <a:pPr algn="just">
                        <a:lnSpc>
                          <a:spcPct val="107000"/>
                        </a:lnSpc>
                        <a:spcAft>
                          <a:spcPts val="0"/>
                        </a:spcAft>
                      </a:pPr>
                      <a:r>
                        <a:rPr lang="lv-LV" sz="1600" dirty="0">
                          <a:effectLst/>
                        </a:rPr>
                        <a:t>Klasifikācijas kods pēc FK</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err="1">
                          <a:effectLst/>
                        </a:rPr>
                        <a:t>Klasifikā-cijas</a:t>
                      </a:r>
                      <a:r>
                        <a:rPr lang="lv-LV" sz="1600" dirty="0">
                          <a:effectLst/>
                        </a:rPr>
                        <a:t> kods pēc EK 2 zīmēs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Rīcības/aktivitātes nosaukums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Plānotā summa EUR</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Atbilstība attīstības dokumen- tiem</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0"/>
                  </a:ext>
                </a:extLst>
              </a:tr>
              <a:tr h="386442">
                <a:tc>
                  <a:txBody>
                    <a:bodyPr/>
                    <a:lstStyle/>
                    <a:p>
                      <a:pPr algn="just">
                        <a:lnSpc>
                          <a:spcPct val="107000"/>
                        </a:lnSpc>
                        <a:spcAft>
                          <a:spcPts val="0"/>
                        </a:spcAft>
                      </a:pPr>
                      <a:r>
                        <a:rPr lang="lv-LV" sz="1600">
                          <a:effectLst/>
                        </a:rPr>
                        <a:t>01.000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5200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Materiāli tehniskās bāzes atjaunošana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1051</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RV5. U.11. R29., R31.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1"/>
                  </a:ext>
                </a:extLst>
              </a:tr>
              <a:tr h="1352550">
                <a:tc>
                  <a:txBody>
                    <a:bodyPr/>
                    <a:lstStyle/>
                    <a:p>
                      <a:pPr algn="just">
                        <a:lnSpc>
                          <a:spcPct val="107000"/>
                        </a:lnSpc>
                        <a:spcAft>
                          <a:spcPts val="0"/>
                        </a:spcAft>
                      </a:pPr>
                      <a:r>
                        <a:rPr lang="lv-LV" sz="1600">
                          <a:effectLst/>
                        </a:rPr>
                        <a:t>04.000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5200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Infrastruktūras sakārtošana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12 930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RV5. U.12.  R32.,R33; RV11. U.24. R58., R59. RV11. U.25. R65.</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2"/>
                  </a:ext>
                </a:extLst>
              </a:tr>
              <a:tr h="966107">
                <a:tc>
                  <a:txBody>
                    <a:bodyPr/>
                    <a:lstStyle/>
                    <a:p>
                      <a:pPr algn="just">
                        <a:lnSpc>
                          <a:spcPct val="107000"/>
                        </a:lnSpc>
                        <a:spcAft>
                          <a:spcPts val="0"/>
                        </a:spcAft>
                      </a:pPr>
                      <a:r>
                        <a:rPr lang="lv-LV" sz="1600">
                          <a:effectLst/>
                        </a:rPr>
                        <a:t>06.000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5200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Materiāli tehniskās bāzes atjaunošana, kapitālais remonts, ielu apgaismojuma ierīkošana</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27 180</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RV12.,U.26. R67., R68.; R12. U.27. R70. R72.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3"/>
                  </a:ext>
                </a:extLst>
              </a:tr>
              <a:tr h="1159328">
                <a:tc>
                  <a:txBody>
                    <a:bodyPr/>
                    <a:lstStyle/>
                    <a:p>
                      <a:pPr algn="just">
                        <a:lnSpc>
                          <a:spcPct val="107000"/>
                        </a:lnSpc>
                        <a:spcAft>
                          <a:spcPts val="0"/>
                        </a:spcAft>
                      </a:pPr>
                      <a:r>
                        <a:rPr lang="lv-LV" sz="1600">
                          <a:effectLst/>
                        </a:rPr>
                        <a:t>08.000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5200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Bibliotēku krājumi, zibensnovedēju ierīkošana</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8 081</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RV10.U.21. R52., R53.,R54., Rv10.U.22.R.55., R56.,</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4"/>
                  </a:ext>
                </a:extLst>
              </a:tr>
              <a:tr h="772886">
                <a:tc>
                  <a:txBody>
                    <a:bodyPr/>
                    <a:lstStyle/>
                    <a:p>
                      <a:pPr algn="just">
                        <a:lnSpc>
                          <a:spcPct val="107000"/>
                        </a:lnSpc>
                        <a:spcAft>
                          <a:spcPts val="0"/>
                        </a:spcAft>
                      </a:pPr>
                      <a:r>
                        <a:rPr lang="lv-LV" sz="1600" dirty="0">
                          <a:effectLst/>
                        </a:rPr>
                        <a:t>09.000</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5200</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Pamatlīdzekļu iegāde un bibliotēku krājumi Kaunatas v-skolai, mikroautobusa iegāde skolēnu pārvadājumiem. </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a:effectLst/>
                        </a:rPr>
                        <a:t>38 485</a:t>
                      </a:r>
                      <a:endParaRPr lang="lv-LV" sz="160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tc>
                  <a:txBody>
                    <a:bodyPr/>
                    <a:lstStyle/>
                    <a:p>
                      <a:pPr algn="just">
                        <a:lnSpc>
                          <a:spcPct val="107000"/>
                        </a:lnSpc>
                        <a:spcAft>
                          <a:spcPts val="0"/>
                        </a:spcAft>
                      </a:pPr>
                      <a:r>
                        <a:rPr lang="lv-LV" sz="1600" dirty="0">
                          <a:effectLst/>
                        </a:rPr>
                        <a:t>RV2. U.3. R9. R10. R11. </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587" marR="51587" marT="0" marB="0"/>
                </a:tc>
                <a:extLst>
                  <a:ext uri="{0D108BD9-81ED-4DB2-BD59-A6C34878D82A}">
                    <a16:rowId xmlns:a16="http://schemas.microsoft.com/office/drawing/2014/main" val="10005"/>
                  </a:ext>
                </a:extLst>
              </a:tr>
            </a:tbl>
          </a:graphicData>
        </a:graphic>
      </p:graphicFrame>
      <p:sp>
        <p:nvSpPr>
          <p:cNvPr id="10" name="Rectangle 4"/>
          <p:cNvSpPr>
            <a:spLocks noChangeArrowheads="1"/>
          </p:cNvSpPr>
          <p:nvPr/>
        </p:nvSpPr>
        <p:spPr bwMode="auto">
          <a:xfrm>
            <a:off x="4883150" y="2133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961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2200" y="762000"/>
            <a:ext cx="9931400" cy="6324600"/>
          </a:xfrm>
        </p:spPr>
        <p:txBody>
          <a:bodyPr>
            <a:normAutofit/>
          </a:bodyPr>
          <a:lstStyle/>
          <a:p>
            <a:r>
              <a:rPr lang="lv-LV" sz="4000" b="1" dirty="0"/>
              <a:t>Iedzīvotāju skaits pagastā uz 01.01.2019.-   1132</a:t>
            </a:r>
            <a:endParaRPr lang="lv-LV" sz="4000" dirty="0"/>
          </a:p>
          <a:p>
            <a:r>
              <a:rPr lang="lv-LV" sz="4000" b="1" dirty="0"/>
              <a:t>Iedzīvotāju skaits pagastā uz 01.01.2020.- 1107</a:t>
            </a:r>
            <a:endParaRPr lang="lv-LV" sz="4000" dirty="0"/>
          </a:p>
          <a:p>
            <a:r>
              <a:rPr lang="lv-LV" sz="4000" b="1" dirty="0"/>
              <a:t>Bezdarba līmenis 01.2019. -120  cilvēki, 10.60 %</a:t>
            </a:r>
            <a:endParaRPr lang="lv-LV" sz="4000" dirty="0"/>
          </a:p>
          <a:p>
            <a:r>
              <a:rPr lang="lv-LV" sz="4000" b="1" dirty="0"/>
              <a:t>Bezdarba līmenis 2019.gada beigās- 99  cilvēki, 8.94  %</a:t>
            </a:r>
            <a:endParaRPr lang="lv-LV" sz="4000" dirty="0"/>
          </a:p>
          <a:p>
            <a:endParaRPr lang="lv-LV" sz="4000" dirty="0"/>
          </a:p>
        </p:txBody>
      </p:sp>
    </p:spTree>
    <p:extLst>
      <p:ext uri="{BB962C8B-B14F-4D97-AF65-F5344CB8AC3E}">
        <p14:creationId xmlns:p14="http://schemas.microsoft.com/office/powerpoint/2010/main" val="939450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5800" y="723900"/>
            <a:ext cx="9701212" cy="5631822"/>
          </a:xfrm>
        </p:spPr>
        <p:txBody>
          <a:bodyPr/>
          <a:lstStyle/>
          <a:p>
            <a:r>
              <a:rPr lang="lv-LV" sz="3200" dirty="0"/>
              <a:t>Sakarā ar izglītojamo skaita samazināšanos, plānots iegādāties mazāku autobusu skolēnu pārvadājumiem. Līdz ar to racionālāk un ekonomiskāk tiks izmatoti pašvaldības finanšu līdzekļi gan degvielas izdevumiem, gan uzturēšanā. Pagasta teritorijā šādu pakalpojumu neviens nepiedāvā. Tuvākais pārvadātājs būtu Rēzeknes autobusu parks, kurš piedāvā pakalpojumu apm. 0.50 -0.70 </a:t>
            </a:r>
            <a:r>
              <a:rPr lang="lv-LV" sz="3200" dirty="0" err="1"/>
              <a:t>eur</a:t>
            </a:r>
            <a:r>
              <a:rPr lang="lv-LV" sz="3200" dirty="0"/>
              <a:t>/</a:t>
            </a:r>
            <a:r>
              <a:rPr lang="lv-LV" sz="3200" dirty="0" err="1"/>
              <a:t>km.Šāda</a:t>
            </a:r>
            <a:r>
              <a:rPr lang="lv-LV" sz="3200" dirty="0"/>
              <a:t> pakalpojuma nodrošināšanai </a:t>
            </a:r>
          </a:p>
          <a:p>
            <a:endParaRPr lang="lv-LV" dirty="0"/>
          </a:p>
        </p:txBody>
      </p:sp>
    </p:spTree>
    <p:extLst>
      <p:ext uri="{BB962C8B-B14F-4D97-AF65-F5344CB8AC3E}">
        <p14:creationId xmlns:p14="http://schemas.microsoft.com/office/powerpoint/2010/main" val="3498807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725" y="306610"/>
            <a:ext cx="8911687" cy="1280890"/>
          </a:xfrm>
        </p:spPr>
        <p:txBody>
          <a:bodyPr/>
          <a:lstStyle/>
          <a:p>
            <a:r>
              <a:rPr lang="lv-LV" b="1" dirty="0"/>
              <a:t>IZDEVUMU ĪPATSVARS:</a:t>
            </a:r>
            <a:endParaRPr lang="lv-LV" dirty="0"/>
          </a:p>
        </p:txBody>
      </p:sp>
      <p:sp>
        <p:nvSpPr>
          <p:cNvPr id="3" name="Content Placeholder 2"/>
          <p:cNvSpPr>
            <a:spLocks noGrp="1"/>
          </p:cNvSpPr>
          <p:nvPr>
            <p:ph idx="1"/>
          </p:nvPr>
        </p:nvSpPr>
        <p:spPr>
          <a:xfrm>
            <a:off x="1763712" y="1587500"/>
            <a:ext cx="10009188" cy="4648200"/>
          </a:xfrm>
        </p:spPr>
        <p:txBody>
          <a:bodyPr>
            <a:normAutofit/>
          </a:bodyPr>
          <a:lstStyle/>
          <a:p>
            <a:r>
              <a:rPr lang="lv-LV" sz="2400" dirty="0"/>
              <a:t>visu izdevumu apjoms-   796.65   EUR/uz 1 iedz.; (Kaunatas pagasta izdevumi bez KPA) </a:t>
            </a:r>
          </a:p>
          <a:p>
            <a:r>
              <a:rPr lang="lv-LV" sz="2400" dirty="0"/>
              <a:t>vispārējo valdības dienestu izdevumi  5.91 -%;</a:t>
            </a:r>
          </a:p>
          <a:p>
            <a:pPr marL="0" indent="0">
              <a:buNone/>
            </a:pPr>
            <a:r>
              <a:rPr lang="lv-LV" sz="2400" dirty="0"/>
              <a:t>                                                                          47.06  EUR/uz 1 iedz.</a:t>
            </a:r>
          </a:p>
          <a:p>
            <a:r>
              <a:rPr lang="lv-LV" sz="2400" dirty="0"/>
              <a:t>atlīdzības īpatsvars kopējā budžetā- 51.95 %;</a:t>
            </a:r>
          </a:p>
          <a:p>
            <a:r>
              <a:rPr lang="lv-LV" sz="2400" dirty="0"/>
              <a:t> iestādes administrācijas atlīdzības īpatsvars kopējā budžetā- 2.73  %;</a:t>
            </a:r>
          </a:p>
          <a:p>
            <a:pPr marL="0" indent="0">
              <a:buNone/>
            </a:pPr>
            <a:r>
              <a:rPr lang="lv-LV" sz="2400" dirty="0"/>
              <a:t>                                                                         21.77 EUR/uz 1 iedz.         </a:t>
            </a:r>
          </a:p>
          <a:p>
            <a:endParaRPr lang="lv-LV" dirty="0"/>
          </a:p>
        </p:txBody>
      </p:sp>
    </p:spTree>
    <p:extLst>
      <p:ext uri="{BB962C8B-B14F-4D97-AF65-F5344CB8AC3E}">
        <p14:creationId xmlns:p14="http://schemas.microsoft.com/office/powerpoint/2010/main" val="3239734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25" y="0"/>
            <a:ext cx="8911687" cy="1280890"/>
          </a:xfrm>
        </p:spPr>
        <p:txBody>
          <a:bodyPr/>
          <a:lstStyle/>
          <a:p>
            <a:r>
              <a:rPr lang="lv-LV" b="1" dirty="0"/>
              <a:t>PLĀNOTAIS DARBS AR PARĀDU PIEDZIŅU:</a:t>
            </a:r>
            <a:endParaRPr lang="lv-LV" dirty="0"/>
          </a:p>
        </p:txBody>
      </p:sp>
      <p:sp>
        <p:nvSpPr>
          <p:cNvPr id="3" name="Content Placeholder 2"/>
          <p:cNvSpPr>
            <a:spLocks noGrp="1"/>
          </p:cNvSpPr>
          <p:nvPr>
            <p:ph idx="1"/>
          </p:nvPr>
        </p:nvSpPr>
        <p:spPr>
          <a:xfrm>
            <a:off x="256125" y="1130300"/>
            <a:ext cx="12052300" cy="5549900"/>
          </a:xfrm>
        </p:spPr>
        <p:txBody>
          <a:bodyPr>
            <a:normAutofit/>
          </a:bodyPr>
          <a:lstStyle/>
          <a:p>
            <a:r>
              <a:rPr lang="lv-LV" dirty="0"/>
              <a:t> 6.1.parādu summa uz 01.01.2019.: 27 668 </a:t>
            </a:r>
            <a:r>
              <a:rPr lang="lv-LV" dirty="0" err="1"/>
              <a:t>euro</a:t>
            </a:r>
            <a:r>
              <a:rPr lang="lv-LV" dirty="0"/>
              <a:t>;</a:t>
            </a:r>
          </a:p>
          <a:p>
            <a:r>
              <a:rPr lang="lv-LV" dirty="0"/>
              <a:t>     6.2.parādu summa uz 01.01.2020.: 24 314   </a:t>
            </a:r>
            <a:r>
              <a:rPr lang="lv-LV" dirty="0" err="1"/>
              <a:t>euro</a:t>
            </a:r>
            <a:r>
              <a:rPr lang="lv-LV" dirty="0"/>
              <a:t>.</a:t>
            </a:r>
          </a:p>
          <a:p>
            <a:r>
              <a:rPr lang="lv-LV" dirty="0"/>
              <a:t>Komunālo maksājumu parāds uz 01.01.2020. sastāda 21 220 EUR, Komunālo pakalpojumu maksājumu parāda veidošanās iemesli: personas ir bezdarbnieki, pensionāri vai ar iedzīvotāji ar zemu ienākumu; izbraukumā ārzemēs; mirušas personas,   izbraukuši no deklarētās dzīves vietas un nav iesnieguši pārvaldei ziņas par komunālo pakalpojumu maksājumu apturēšanu; mainās īpašnieki un pārvaldei nav iesniegtas ziņas, nav noteikti īpašnieki līdz personu iestāšanās mantojumā. Galvenokārt parādnieki ir vieni un tie paši.  Rakstiski noformētas 2 vienošanās un sastādīti  komunālo pakalpojumu maksājumu  atmaksas  grafiki. Nosūtīts viens </a:t>
            </a:r>
            <a:r>
              <a:rPr lang="lv-LV" dirty="0" err="1"/>
              <a:t>pirmstiesas</a:t>
            </a:r>
            <a:r>
              <a:rPr lang="lv-LV" dirty="0"/>
              <a:t> brīdinājums. Veiktas klātienes un telefoniskas sarunas ar parādniekiem. </a:t>
            </a:r>
          </a:p>
          <a:p>
            <a:r>
              <a:rPr lang="lv-LV" dirty="0"/>
              <a:t>Zemes nomas parāds 2302 EUR </a:t>
            </a:r>
            <a:r>
              <a:rPr lang="lv-LV" dirty="0" err="1"/>
              <a:t>EUR</a:t>
            </a:r>
            <a:r>
              <a:rPr lang="lv-LV" dirty="0"/>
              <a:t> Tika veikti telefoniski atgādinājumi un izsūtītas 11 brīdinājuma vēstules par zemes nomas parāda atmaksu.  Daļa parādu izveidojusies sakarā ar zemes vērtības paaugstināšanos un nodokļa sloga palielināšanos. Ievērojama daļa zemes nomas parādu krājas par tiem zemes nomas līgumiem, kuru slēdzēji jau ir miruši.  </a:t>
            </a:r>
          </a:p>
          <a:p>
            <a:r>
              <a:rPr lang="lv-LV" dirty="0"/>
              <a:t> Ēdināšanas pakalpojuma pirmsskolas izglītības iestādē un vidusskolā sastāda 792 EUR.  Parāds galvenokārt sastāv no  izglītības iestāžu izglītojamo 2019.gada decembra mēneša rēķiniem. </a:t>
            </a:r>
          </a:p>
          <a:p>
            <a:r>
              <a:rPr lang="lv-LV" dirty="0"/>
              <a:t>Maksas pakalpojumu (telpu noma, elektrība)  parāds sastāda 99 EUR. To veido decembra rēķini. </a:t>
            </a:r>
          </a:p>
        </p:txBody>
      </p:sp>
    </p:spTree>
    <p:extLst>
      <p:ext uri="{BB962C8B-B14F-4D97-AF65-F5344CB8AC3E}">
        <p14:creationId xmlns:p14="http://schemas.microsoft.com/office/powerpoint/2010/main" val="3618713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2025" y="103410"/>
            <a:ext cx="8911687" cy="1280890"/>
          </a:xfrm>
        </p:spPr>
        <p:txBody>
          <a:bodyPr>
            <a:normAutofit fontScale="90000"/>
          </a:bodyPr>
          <a:lstStyle/>
          <a:p>
            <a:r>
              <a:rPr lang="lv-LV" b="1" dirty="0"/>
              <a:t>PLĀNOTAIS DARBS PAŠVALDĪBAS DZĪVOJAMĀ FONDA PĀRVALDĪŠANĀ UN APSAIMNIEKOŠANĀ</a:t>
            </a:r>
            <a:br>
              <a:rPr lang="lv-LV" dirty="0"/>
            </a:br>
            <a:endParaRPr lang="lv-LV" dirty="0"/>
          </a:p>
        </p:txBody>
      </p:sp>
      <p:sp>
        <p:nvSpPr>
          <p:cNvPr id="3" name="Content Placeholder 2"/>
          <p:cNvSpPr>
            <a:spLocks noGrp="1"/>
          </p:cNvSpPr>
          <p:nvPr>
            <p:ph idx="1"/>
          </p:nvPr>
        </p:nvSpPr>
        <p:spPr>
          <a:xfrm>
            <a:off x="1358900" y="1866900"/>
            <a:ext cx="10234612" cy="4158622"/>
          </a:xfrm>
        </p:spPr>
        <p:txBody>
          <a:bodyPr/>
          <a:lstStyle/>
          <a:p>
            <a:r>
              <a:rPr lang="lv-LV" sz="2400" dirty="0"/>
              <a:t>10.1. pašvaldības dzīvokļu skaits: 26, t.sk. izīrēti – 26 ; pašvaldības dzīvojamās māju skaits: 8, t.sk. izīrēti 8, trim mājām jau notiek atsavināšanas process</a:t>
            </a:r>
          </a:p>
          <a:p>
            <a:r>
              <a:rPr lang="lv-LV" sz="2400" dirty="0"/>
              <a:t>10.2. plānotie pasākumi dzīvojamo māju apsaimniekošanā 2020.gadā: </a:t>
            </a:r>
          </a:p>
          <a:p>
            <a:r>
              <a:rPr lang="lv-LV" sz="2400" dirty="0"/>
              <a:t>pašvaldības dzīvojamā fonda apsaimniekošanas uzkrājumu EUR 6086.00 (uz 01.01.200.) plānots virzīt uz dzīvojamo māju Nr.24 un Nr.22 Rāznas ielā, Kaunatas ciematā, stāvlaukuma ierīkošanu, zālāja regulāru appļaušanu. </a:t>
            </a:r>
          </a:p>
          <a:p>
            <a:endParaRPr lang="lv-LV" dirty="0"/>
          </a:p>
        </p:txBody>
      </p:sp>
    </p:spTree>
    <p:extLst>
      <p:ext uri="{BB962C8B-B14F-4D97-AF65-F5344CB8AC3E}">
        <p14:creationId xmlns:p14="http://schemas.microsoft.com/office/powerpoint/2010/main" val="3990975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901" y="88900"/>
            <a:ext cx="9891712" cy="1816100"/>
          </a:xfrm>
        </p:spPr>
        <p:txBody>
          <a:bodyPr/>
          <a:lstStyle/>
          <a:p>
            <a:r>
              <a:rPr lang="lv-LV" b="1" dirty="0"/>
              <a:t>PLĀNOTĀ NEKUSTAMĀ ĪPAŠUMA ATSAVINĀŠANA</a:t>
            </a:r>
            <a:endParaRPr lang="lv-LV" dirty="0"/>
          </a:p>
        </p:txBody>
      </p:sp>
      <p:sp>
        <p:nvSpPr>
          <p:cNvPr id="3" name="Content Placeholder 2"/>
          <p:cNvSpPr>
            <a:spLocks noGrp="1"/>
          </p:cNvSpPr>
          <p:nvPr>
            <p:ph idx="1"/>
          </p:nvPr>
        </p:nvSpPr>
        <p:spPr>
          <a:xfrm>
            <a:off x="2101057" y="2070100"/>
            <a:ext cx="8915400" cy="3777622"/>
          </a:xfrm>
        </p:spPr>
        <p:txBody>
          <a:bodyPr>
            <a:normAutofit/>
          </a:bodyPr>
          <a:lstStyle/>
          <a:p>
            <a:r>
              <a:rPr lang="lv-LV" sz="3600" dirty="0"/>
              <a:t>Plānoti  inventarizācijas un   atsavināšanas darbi  astoņiem dzīvokļiem Kaunatas un Dubuļu ciematos</a:t>
            </a:r>
          </a:p>
        </p:txBody>
      </p:sp>
    </p:spTree>
    <p:extLst>
      <p:ext uri="{BB962C8B-B14F-4D97-AF65-F5344CB8AC3E}">
        <p14:creationId xmlns:p14="http://schemas.microsoft.com/office/powerpoint/2010/main" val="328595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525" y="293910"/>
            <a:ext cx="8911687" cy="1280890"/>
          </a:xfrm>
        </p:spPr>
        <p:txBody>
          <a:bodyPr>
            <a:normAutofit fontScale="90000"/>
          </a:bodyPr>
          <a:lstStyle/>
          <a:p>
            <a:r>
              <a:rPr lang="lv-LV" b="1" dirty="0"/>
              <a:t>PLĀNOTĀS AKTIVITĀTES PAŠVALDĪBAS ĪPAŠUMU IERAKSTĪŠANAI ZEMESGRĀMATĀ</a:t>
            </a:r>
            <a:endParaRPr lang="lv-LV" dirty="0"/>
          </a:p>
        </p:txBody>
      </p:sp>
      <p:sp>
        <p:nvSpPr>
          <p:cNvPr id="3" name="Content Placeholder 2"/>
          <p:cNvSpPr>
            <a:spLocks noGrp="1"/>
          </p:cNvSpPr>
          <p:nvPr>
            <p:ph idx="1"/>
          </p:nvPr>
        </p:nvSpPr>
        <p:spPr>
          <a:xfrm>
            <a:off x="2161125" y="1955800"/>
            <a:ext cx="9699087" cy="4196722"/>
          </a:xfrm>
        </p:spPr>
        <p:txBody>
          <a:bodyPr>
            <a:normAutofit/>
          </a:bodyPr>
          <a:lstStyle/>
          <a:p>
            <a:r>
              <a:rPr lang="lv-LV" sz="3600" dirty="0"/>
              <a:t>Plānots ierakstīt zemesgrāmatā  </a:t>
            </a:r>
            <a:r>
              <a:rPr lang="lv-LV" sz="3600" dirty="0" err="1"/>
              <a:t>Vilkakroga</a:t>
            </a:r>
            <a:r>
              <a:rPr lang="lv-LV" sz="3600" dirty="0"/>
              <a:t>, Vaišļu, Dubļu, </a:t>
            </a:r>
            <a:r>
              <a:rPr lang="lv-LV" sz="3600" dirty="0" err="1"/>
              <a:t>Skadeņu</a:t>
            </a:r>
            <a:r>
              <a:rPr lang="lv-LV" sz="3600" dirty="0"/>
              <a:t>, Baranovas, </a:t>
            </a:r>
            <a:r>
              <a:rPr lang="lv-LV" sz="3600" dirty="0" err="1"/>
              <a:t>Sprestišķu</a:t>
            </a:r>
            <a:r>
              <a:rPr lang="lv-LV" sz="3600" dirty="0"/>
              <a:t>, Dzerkaļu, </a:t>
            </a:r>
            <a:r>
              <a:rPr lang="lv-LV" sz="3600" dirty="0" err="1"/>
              <a:t>Jaunslobodas</a:t>
            </a:r>
            <a:r>
              <a:rPr lang="lv-LV" sz="3600" dirty="0"/>
              <a:t>, </a:t>
            </a:r>
            <a:r>
              <a:rPr lang="lv-LV" sz="3600" dirty="0" err="1"/>
              <a:t>Kalinovkas</a:t>
            </a:r>
            <a:r>
              <a:rPr lang="lv-LV" sz="3600" dirty="0"/>
              <a:t> un </a:t>
            </a:r>
            <a:r>
              <a:rPr lang="lv-LV" sz="3600" dirty="0" err="1"/>
              <a:t>Izotu</a:t>
            </a:r>
            <a:r>
              <a:rPr lang="lv-LV" sz="3600" dirty="0"/>
              <a:t> kapus. Nekustamo īpašumu </a:t>
            </a:r>
            <a:r>
              <a:rPr lang="lv-LV" sz="3600" dirty="0" err="1"/>
              <a:t>Jaunatanes</a:t>
            </a:r>
            <a:r>
              <a:rPr lang="lv-LV" sz="3600" dirty="0"/>
              <a:t> ielā 1., Rāznas ielā 37 un daudzdzīvokļu mājas Dubuļu ciematā Ezera ielā 7;9 un 11. </a:t>
            </a:r>
          </a:p>
          <a:p>
            <a:endParaRPr lang="lv-LV" dirty="0"/>
          </a:p>
        </p:txBody>
      </p:sp>
    </p:spTree>
    <p:extLst>
      <p:ext uri="{BB962C8B-B14F-4D97-AF65-F5344CB8AC3E}">
        <p14:creationId xmlns:p14="http://schemas.microsoft.com/office/powerpoint/2010/main" val="3591637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325" y="128810"/>
            <a:ext cx="8911687" cy="1280890"/>
          </a:xfrm>
        </p:spPr>
        <p:txBody>
          <a:bodyPr>
            <a:normAutofit fontScale="90000"/>
          </a:bodyPr>
          <a:lstStyle/>
          <a:p>
            <a:r>
              <a:rPr lang="lv-LV" b="1" dirty="0"/>
              <a:t>PLĀNOTĀS INVESTĪCIJAS, PROJEKTI 2021., 2022.GADIEM</a:t>
            </a:r>
            <a:br>
              <a:rPr lang="lv-LV" dirty="0"/>
            </a:br>
            <a:endParaRPr lang="lv-LV" dirty="0"/>
          </a:p>
        </p:txBody>
      </p:sp>
      <p:sp>
        <p:nvSpPr>
          <p:cNvPr id="3" name="Content Placeholder 2"/>
          <p:cNvSpPr>
            <a:spLocks noGrp="1"/>
          </p:cNvSpPr>
          <p:nvPr>
            <p:ph idx="1"/>
          </p:nvPr>
        </p:nvSpPr>
        <p:spPr>
          <a:xfrm>
            <a:off x="2386012" y="1917700"/>
            <a:ext cx="8915400" cy="3777622"/>
          </a:xfrm>
        </p:spPr>
        <p:txBody>
          <a:bodyPr>
            <a:normAutofit lnSpcReduction="10000"/>
          </a:bodyPr>
          <a:lstStyle/>
          <a:p>
            <a:r>
              <a:rPr lang="lv-LV" sz="3200" dirty="0"/>
              <a:t>2021.g.- Kaunatas pagasta Kaunatas ciemata ielu  rekonstrukcija (atbilstoši “Rēzeknes novada attīstības programma 2019. – 2025.gadam RV11. U24. R61.)</a:t>
            </a:r>
          </a:p>
          <a:p>
            <a:r>
              <a:rPr lang="lv-LV" sz="3200" dirty="0"/>
              <a:t>- Kaunatas pagasta Dubuļu kluba un bibliotēkas jumta seguma maiņa un vides piemērošana cilvēkiem ar īpašām vajadzībām R10.U22. R55.).</a:t>
            </a:r>
          </a:p>
          <a:p>
            <a:endParaRPr lang="lv-LV" dirty="0"/>
          </a:p>
        </p:txBody>
      </p:sp>
    </p:spTree>
    <p:extLst>
      <p:ext uri="{BB962C8B-B14F-4D97-AF65-F5344CB8AC3E}">
        <p14:creationId xmlns:p14="http://schemas.microsoft.com/office/powerpoint/2010/main" val="1335612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0425" y="2770410"/>
            <a:ext cx="8911687" cy="1280890"/>
          </a:xfrm>
        </p:spPr>
        <p:txBody>
          <a:bodyPr>
            <a:normAutofit fontScale="90000"/>
          </a:bodyPr>
          <a:lstStyle/>
          <a:p>
            <a:r>
              <a:rPr lang="lv-LV" sz="6000" dirty="0">
                <a:solidFill>
                  <a:schemeClr val="accent3">
                    <a:lumMod val="50000"/>
                  </a:schemeClr>
                </a:solidFill>
                <a:latin typeface="Sitka Text" panose="02000505000000020004" pitchFamily="2" charset="0"/>
              </a:rPr>
              <a:t>Paldies par uzmanību! </a:t>
            </a:r>
            <a:br>
              <a:rPr lang="lv-LV" dirty="0">
                <a:solidFill>
                  <a:schemeClr val="accent3">
                    <a:lumMod val="50000"/>
                  </a:schemeClr>
                </a:solidFill>
                <a:latin typeface="Sitka Text" panose="02000505000000020004" pitchFamily="2" charset="0"/>
              </a:rPr>
            </a:br>
            <a:endParaRPr lang="lv-LV" dirty="0"/>
          </a:p>
        </p:txBody>
      </p:sp>
    </p:spTree>
    <p:extLst>
      <p:ext uri="{BB962C8B-B14F-4D97-AF65-F5344CB8AC3E}">
        <p14:creationId xmlns:p14="http://schemas.microsoft.com/office/powerpoint/2010/main" val="47648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Budžeta ieņēmumi</a:t>
            </a:r>
          </a:p>
        </p:txBody>
      </p:sp>
      <p:sp>
        <p:nvSpPr>
          <p:cNvPr id="3" name="Content Placeholder 2"/>
          <p:cNvSpPr>
            <a:spLocks noGrp="1"/>
          </p:cNvSpPr>
          <p:nvPr>
            <p:ph idx="1"/>
          </p:nvPr>
        </p:nvSpPr>
        <p:spPr>
          <a:xfrm>
            <a:off x="2830512" y="1905000"/>
            <a:ext cx="8915400" cy="3777622"/>
          </a:xfrm>
        </p:spPr>
        <p:txBody>
          <a:bodyPr>
            <a:noAutofit/>
          </a:bodyPr>
          <a:lstStyle/>
          <a:p>
            <a:r>
              <a:rPr lang="lv-LV" sz="4000" b="1" dirty="0"/>
              <a:t>Iestādes budžeta: plānotie ieņēmumi 2019.gadā-   864 698 EUR</a:t>
            </a:r>
            <a:endParaRPr lang="lv-LV" sz="4000" dirty="0"/>
          </a:p>
          <a:p>
            <a:r>
              <a:rPr lang="lv-LV" sz="4000" b="1" dirty="0"/>
              <a:t>                                 faktiskie ieņēmumi 2019.gadā-  889 012 EUR</a:t>
            </a:r>
            <a:endParaRPr lang="lv-LV" sz="4000" dirty="0"/>
          </a:p>
        </p:txBody>
      </p:sp>
    </p:spTree>
    <p:extLst>
      <p:ext uri="{BB962C8B-B14F-4D97-AF65-F5344CB8AC3E}">
        <p14:creationId xmlns:p14="http://schemas.microsoft.com/office/powerpoint/2010/main" val="2379151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Budžeta izdevumi</a:t>
            </a:r>
          </a:p>
        </p:txBody>
      </p:sp>
      <p:sp>
        <p:nvSpPr>
          <p:cNvPr id="3" name="Content Placeholder 2"/>
          <p:cNvSpPr>
            <a:spLocks noGrp="1"/>
          </p:cNvSpPr>
          <p:nvPr>
            <p:ph idx="1"/>
          </p:nvPr>
        </p:nvSpPr>
        <p:spPr>
          <a:xfrm>
            <a:off x="2589212" y="2463800"/>
            <a:ext cx="8915400" cy="3777622"/>
          </a:xfrm>
        </p:spPr>
        <p:txBody>
          <a:bodyPr>
            <a:normAutofit/>
          </a:bodyPr>
          <a:lstStyle/>
          <a:p>
            <a:r>
              <a:rPr lang="lv-LV" b="1" dirty="0"/>
              <a:t>Iestādes budžeta: plānotie izdevumi 2019.gadā- 851 791 EUR</a:t>
            </a:r>
            <a:endParaRPr lang="lv-LV" dirty="0"/>
          </a:p>
          <a:p>
            <a:r>
              <a:rPr lang="lv-LV" b="1" dirty="0"/>
              <a:t>                                                                  (tai skaitā KPA 124 435 EUR ) </a:t>
            </a:r>
            <a:endParaRPr lang="lv-LV" dirty="0"/>
          </a:p>
          <a:p>
            <a:r>
              <a:rPr lang="lv-LV" b="1" dirty="0"/>
              <a:t>                                 faktiskie izdevumi 2019.gadā- 797 985  EUR </a:t>
            </a:r>
            <a:endParaRPr lang="lv-LV" dirty="0"/>
          </a:p>
          <a:p>
            <a:r>
              <a:rPr lang="lv-LV" b="1" dirty="0"/>
              <a:t>                                                                    (tai skaitā KPA 120 916 EUR) </a:t>
            </a:r>
            <a:endParaRPr lang="lv-LV" dirty="0"/>
          </a:p>
          <a:p>
            <a:endParaRPr lang="lv-LV" dirty="0"/>
          </a:p>
        </p:txBody>
      </p:sp>
    </p:spTree>
    <p:extLst>
      <p:ext uri="{BB962C8B-B14F-4D97-AF65-F5344CB8AC3E}">
        <p14:creationId xmlns:p14="http://schemas.microsoft.com/office/powerpoint/2010/main" val="372682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9300" y="520700"/>
            <a:ext cx="9867900" cy="6337300"/>
          </a:xfrm>
        </p:spPr>
        <p:txBody>
          <a:bodyPr>
            <a:normAutofit/>
          </a:bodyPr>
          <a:lstStyle/>
          <a:p>
            <a:r>
              <a:rPr lang="lv-LV" sz="4000" b="1" dirty="0"/>
              <a:t>Ieņēmumi no nekustamā īpašuma atsavināšanas 2019.gadā-  20 970  EUR, </a:t>
            </a:r>
            <a:r>
              <a:rPr lang="lv-LV" sz="3200" b="1" dirty="0"/>
              <a:t>kopā</a:t>
            </a:r>
            <a:endParaRPr lang="lv-LV" sz="3200" dirty="0"/>
          </a:p>
          <a:p>
            <a:pPr marL="0" indent="0">
              <a:buNone/>
            </a:pPr>
            <a:r>
              <a:rPr lang="lv-LV" sz="3200" b="1" dirty="0"/>
              <a:t>Naudas līdzekļu atlikums no nekustamā īpašuma atsavināšanas 2019.gada 1.janvārī: 4 291 EUR</a:t>
            </a:r>
            <a:endParaRPr lang="lv-LV" sz="3200" dirty="0"/>
          </a:p>
          <a:p>
            <a:pPr marL="0" indent="0">
              <a:buNone/>
            </a:pPr>
            <a:r>
              <a:rPr lang="lv-LV" sz="3200" b="1" dirty="0"/>
              <a:t>Naudas līdzekļu atlikums no nekustamā īpašuma atsavināšanas 2020.gada 1.janvārī: 17 586 EUR</a:t>
            </a:r>
            <a:endParaRPr lang="lv-LV" sz="3200" dirty="0"/>
          </a:p>
          <a:p>
            <a:pPr marL="0" indent="0">
              <a:buNone/>
            </a:pPr>
            <a:r>
              <a:rPr lang="lv-LV" sz="3200" b="1" dirty="0"/>
              <a:t>Naudas līdzekļu atlikums 01.01.2020.no dzīvojamā fonda apsaimniekošanas: 6 086 EUR,</a:t>
            </a:r>
            <a:endParaRPr lang="lv-LV" sz="3200" dirty="0"/>
          </a:p>
          <a:p>
            <a:pPr marL="0" indent="0">
              <a:buNone/>
            </a:pPr>
            <a:r>
              <a:rPr lang="lv-LV" sz="3200" b="1" dirty="0" err="1"/>
              <a:t>t.skaitā</a:t>
            </a:r>
            <a:r>
              <a:rPr lang="lv-LV" sz="3200" b="1" dirty="0"/>
              <a:t> īres nauda -972  EUR;</a:t>
            </a:r>
            <a:endParaRPr lang="lv-LV" sz="3200" dirty="0"/>
          </a:p>
          <a:p>
            <a:endParaRPr lang="lv-LV" dirty="0"/>
          </a:p>
        </p:txBody>
      </p:sp>
    </p:spTree>
    <p:extLst>
      <p:ext uri="{BB962C8B-B14F-4D97-AF65-F5344CB8AC3E}">
        <p14:creationId xmlns:p14="http://schemas.microsoft.com/office/powerpoint/2010/main" val="290348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5412" y="1778000"/>
            <a:ext cx="8915400" cy="3777622"/>
          </a:xfrm>
        </p:spPr>
        <p:txBody>
          <a:bodyPr>
            <a:normAutofit/>
          </a:bodyPr>
          <a:lstStyle/>
          <a:p>
            <a:r>
              <a:rPr lang="lv-LV" sz="4400" b="1" dirty="0"/>
              <a:t>Amata likmju skaits iestādē 01.01.2019.-     41.55.</a:t>
            </a:r>
            <a:endParaRPr lang="lv-LV" sz="4400" dirty="0"/>
          </a:p>
          <a:p>
            <a:r>
              <a:rPr lang="lv-LV" sz="4400" b="1" dirty="0"/>
              <a:t>Amata likmju skaits iestādē 01.01.2020.-     41.70</a:t>
            </a:r>
            <a:endParaRPr lang="lv-LV" sz="4400" dirty="0"/>
          </a:p>
          <a:p>
            <a:endParaRPr lang="lv-LV" sz="4400" dirty="0"/>
          </a:p>
        </p:txBody>
      </p:sp>
    </p:spTree>
    <p:extLst>
      <p:ext uri="{BB962C8B-B14F-4D97-AF65-F5344CB8AC3E}">
        <p14:creationId xmlns:p14="http://schemas.microsoft.com/office/powerpoint/2010/main" val="17015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Galvenās prioritātes 2020.gadā:</a:t>
            </a:r>
            <a:br>
              <a:rPr lang="lv-LV" dirty="0"/>
            </a:br>
            <a:endParaRPr lang="lv-LV" dirty="0"/>
          </a:p>
        </p:txBody>
      </p:sp>
      <p:sp>
        <p:nvSpPr>
          <p:cNvPr id="3" name="Content Placeholder 2"/>
          <p:cNvSpPr>
            <a:spLocks noGrp="1"/>
          </p:cNvSpPr>
          <p:nvPr>
            <p:ph idx="1"/>
          </p:nvPr>
        </p:nvSpPr>
        <p:spPr/>
        <p:txBody>
          <a:bodyPr/>
          <a:lstStyle/>
          <a:p>
            <a:pPr lvl="0"/>
            <a:r>
              <a:rPr lang="lv-LV" sz="2800" b="1" dirty="0"/>
              <a:t>Izglītība</a:t>
            </a:r>
            <a:r>
              <a:rPr lang="lv-LV" b="1" dirty="0"/>
              <a:t> </a:t>
            </a:r>
            <a:endParaRPr lang="lv-LV" dirty="0"/>
          </a:p>
          <a:p>
            <a:r>
              <a:rPr lang="lv-LV" dirty="0"/>
              <a:t>RV2. U.2. R5; R7; RV2 U.3. R9, R10., R11</a:t>
            </a:r>
          </a:p>
          <a:p>
            <a:r>
              <a:rPr lang="lv-LV" dirty="0"/>
              <a:t>Izglītības process tiks nodrošināts ar kvalitatīvu izglītību. Materiāli tehniskās bāzes pilnveidošana izglītības iestādēs, kapitālie remontdarbi, mūsdienīgas, drošas infrastruktūras pilnveidošana sport, un citu nodarbību vajadzībām, lai izglītojamie iegūtu konkurētspējīgu izglītību. </a:t>
            </a:r>
          </a:p>
          <a:p>
            <a:r>
              <a:rPr lang="lv-LV" dirty="0"/>
              <a:t>Efektīvai skolēnu nokļūšanai uz un no izglītības iestādes iegādāts mikroautobuss skolēnu pārvadājumiem, tādējādi racionālāk izmantojot pašvaldības līdzekļus skolēnu pārvadājumiem.  </a:t>
            </a:r>
          </a:p>
          <a:p>
            <a:endParaRPr lang="lv-LV" dirty="0"/>
          </a:p>
        </p:txBody>
      </p:sp>
    </p:spTree>
    <p:extLst>
      <p:ext uri="{BB962C8B-B14F-4D97-AF65-F5344CB8AC3E}">
        <p14:creationId xmlns:p14="http://schemas.microsoft.com/office/powerpoint/2010/main" val="99262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4900" y="723900"/>
            <a:ext cx="9129712" cy="5187322"/>
          </a:xfrm>
        </p:spPr>
        <p:txBody>
          <a:bodyPr/>
          <a:lstStyle/>
          <a:p>
            <a:pPr lvl="0"/>
            <a:r>
              <a:rPr lang="lv-LV" sz="2800" b="1" dirty="0"/>
              <a:t>Teritoriju un mājokļu apsaimniekošana</a:t>
            </a:r>
            <a:endParaRPr lang="lv-LV" sz="2800" dirty="0"/>
          </a:p>
          <a:p>
            <a:r>
              <a:rPr lang="lv-LV" sz="2400" dirty="0"/>
              <a:t>Attīstīt centralizētās siltumapgādes un ūdensapgādes tīklu infrastruktūra, veikti katlu mājas apkures katlu  remontdarbi, apsaimniekotas esošās notekūdeņu sistēmas, nodrošinot iedzīvotājiem kvalitatīvus komunālos pakalpojumu. </a:t>
            </a:r>
            <a:r>
              <a:rPr lang="lv-LV" sz="2400" dirty="0" err="1"/>
              <a:t>Efektivizēta</a:t>
            </a:r>
            <a:r>
              <a:rPr lang="lv-LV" sz="2400" dirty="0"/>
              <a:t> un pilnveidota komunālās saimniecības materiāli tehniskā bāze.</a:t>
            </a:r>
          </a:p>
          <a:p>
            <a:r>
              <a:rPr lang="lv-LV" sz="2400" dirty="0"/>
              <a:t> Ielas apgaismojuma ierīkošanas darbi.  </a:t>
            </a:r>
          </a:p>
          <a:p>
            <a:endParaRPr lang="lv-LV" sz="2400" dirty="0"/>
          </a:p>
        </p:txBody>
      </p:sp>
    </p:spTree>
    <p:extLst>
      <p:ext uri="{BB962C8B-B14F-4D97-AF65-F5344CB8AC3E}">
        <p14:creationId xmlns:p14="http://schemas.microsoft.com/office/powerpoint/2010/main" val="1205028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8200" y="419100"/>
            <a:ext cx="9523412" cy="5593722"/>
          </a:xfrm>
        </p:spPr>
        <p:txBody>
          <a:bodyPr/>
          <a:lstStyle/>
          <a:p>
            <a:pPr lvl="0"/>
            <a:r>
              <a:rPr lang="lv-LV" sz="3600" b="1" dirty="0"/>
              <a:t>Ekonomiskā darbība</a:t>
            </a:r>
            <a:endParaRPr lang="lv-LV" sz="3600" dirty="0"/>
          </a:p>
          <a:p>
            <a:r>
              <a:rPr lang="lv-LV" sz="2800" dirty="0"/>
              <a:t>Aktīva esošo pašvaldības īpašumu izvērtēšana un īpašumtiesību dokumentu formēšana. Tiks nodrošināta pašvaldības īpašumā esošo ēku uzturēšana, energoefektivitātes paaugstināšana. Plānots veikt ielu apgaismojuma ierīkošanu. Tiks iegādāti remontmateriāli un veikti ielu un ceļu remontdarbi tādējādi uzlabojot  ceļu un ielu infrastruktūru.   </a:t>
            </a:r>
          </a:p>
          <a:p>
            <a:endParaRPr lang="lv-LV" sz="2800" dirty="0"/>
          </a:p>
        </p:txBody>
      </p:sp>
    </p:spTree>
    <p:extLst>
      <p:ext uri="{BB962C8B-B14F-4D97-AF65-F5344CB8AC3E}">
        <p14:creationId xmlns:p14="http://schemas.microsoft.com/office/powerpoint/2010/main" val="245440645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125</TotalTime>
  <Words>2046</Words>
  <Application>Microsoft Office PowerPoint</Application>
  <PresentationFormat>Широкоэкранный</PresentationFormat>
  <Paragraphs>446</Paragraphs>
  <Slides>27</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27</vt:i4>
      </vt:variant>
    </vt:vector>
  </HeadingPairs>
  <TitlesOfParts>
    <vt:vector size="36" baseType="lpstr">
      <vt:lpstr>Arial</vt:lpstr>
      <vt:lpstr>Bahnschrift SemiBold</vt:lpstr>
      <vt:lpstr>Calibri</vt:lpstr>
      <vt:lpstr>Century Gothic</vt:lpstr>
      <vt:lpstr>French Script MT</vt:lpstr>
      <vt:lpstr>Sitka Text</vt:lpstr>
      <vt:lpstr>Times New Roman</vt:lpstr>
      <vt:lpstr>Wingdings 3</vt:lpstr>
      <vt:lpstr>Wisp</vt:lpstr>
      <vt:lpstr>Kaunatas pagasta pārvalde</vt:lpstr>
      <vt:lpstr>Презентация PowerPoint</vt:lpstr>
      <vt:lpstr>Budžeta ieņēmumi</vt:lpstr>
      <vt:lpstr>Budžeta izdevumi</vt:lpstr>
      <vt:lpstr>Презентация PowerPoint</vt:lpstr>
      <vt:lpstr>Презентация PowerPoint</vt:lpstr>
      <vt:lpstr>Galvenās prioritātes 2020.gadā: </vt:lpstr>
      <vt:lpstr>Презентация PowerPoint</vt:lpstr>
      <vt:lpstr>Презентация PowerPoint</vt:lpstr>
      <vt:lpstr>1.IEŅĒMUMI 2019.g., plāns 2020.g. </vt:lpstr>
      <vt:lpstr>Презентация PowerPoint</vt:lpstr>
      <vt:lpstr>IZDEVUMI 2019.GADĀ, PLĀNS 2020.GADAM ATBILSTOŠI FUNKCIONĀLAJĀM KATEGORIJĀM (FK) </vt:lpstr>
      <vt:lpstr>01.000 vispārējos vadības dienestos ietilpst KPA 120 916 EUR izpilde un 134 000 EUR plāns  </vt:lpstr>
      <vt:lpstr>IESTĀDES UZTURĒŠANAS IZDEVUMI 2019.GADĀ, PLĀNS 2020.GADAM </vt:lpstr>
      <vt:lpstr>Презентация PowerPoint</vt:lpstr>
      <vt:lpstr>Презентация PowerPoint</vt:lpstr>
      <vt:lpstr>Презентация PowerPoint</vt:lpstr>
      <vt:lpstr>Презентация PowerPoint</vt:lpstr>
      <vt:lpstr>PLĀNOTIE KAPITĀLIE IZDEVUMI 2020.GADĀ (t.sk. ES fondu projekti, citi projekti no iestādes budžeta) </vt:lpstr>
      <vt:lpstr>Презентация PowerPoint</vt:lpstr>
      <vt:lpstr>IZDEVUMU ĪPATSVARS:</vt:lpstr>
      <vt:lpstr>PLĀNOTAIS DARBS AR PARĀDU PIEDZIŅU:</vt:lpstr>
      <vt:lpstr>PLĀNOTAIS DARBS PAŠVALDĪBAS DZĪVOJAMĀ FONDA PĀRVALDĪŠANĀ UN APSAIMNIEKOŠANĀ </vt:lpstr>
      <vt:lpstr>PLĀNOTĀ NEKUSTAMĀ ĪPAŠUMA ATSAVINĀŠANA</vt:lpstr>
      <vt:lpstr>PLĀNOTĀS AKTIVITĀTES PAŠVALDĪBAS ĪPAŠUMU IERAKSTĪŠANAI ZEMESGRĀMATĀ</vt:lpstr>
      <vt:lpstr>PLĀNOTĀS INVESTĪCIJAS, PROJEKTI 2021., 2022.GADIEM </vt:lpstr>
      <vt:lpstr>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Kaunatas pagasta pārvalde</dc:title>
  <dc:creator>Darbinieks</dc:creator>
  <cp:lastModifiedBy>Windows User</cp:lastModifiedBy>
  <cp:revision>14</cp:revision>
  <dcterms:created xsi:type="dcterms:W3CDTF">2020-01-12T15:56:02Z</dcterms:created>
  <dcterms:modified xsi:type="dcterms:W3CDTF">2020-01-27T17:36:38Z</dcterms:modified>
</cp:coreProperties>
</file>